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3" r:id="rId1"/>
  </p:sldMasterIdLst>
  <p:notesMasterIdLst>
    <p:notesMasterId r:id="rId31"/>
  </p:notesMasterIdLst>
  <p:handoutMasterIdLst>
    <p:handoutMasterId r:id="rId32"/>
  </p:handoutMasterIdLst>
  <p:sldIdLst>
    <p:sldId id="788" r:id="rId2"/>
    <p:sldId id="905" r:id="rId3"/>
    <p:sldId id="906" r:id="rId4"/>
    <p:sldId id="904" r:id="rId5"/>
    <p:sldId id="907" r:id="rId6"/>
    <p:sldId id="908" r:id="rId7"/>
    <p:sldId id="909" r:id="rId8"/>
    <p:sldId id="884" r:id="rId9"/>
    <p:sldId id="910" r:id="rId10"/>
    <p:sldId id="911" r:id="rId11"/>
    <p:sldId id="912" r:id="rId12"/>
    <p:sldId id="882" r:id="rId13"/>
    <p:sldId id="914" r:id="rId14"/>
    <p:sldId id="915" r:id="rId15"/>
    <p:sldId id="916" r:id="rId16"/>
    <p:sldId id="917" r:id="rId17"/>
    <p:sldId id="918" r:id="rId18"/>
    <p:sldId id="883" r:id="rId19"/>
    <p:sldId id="919" r:id="rId20"/>
    <p:sldId id="920" r:id="rId21"/>
    <p:sldId id="922" r:id="rId22"/>
    <p:sldId id="921" r:id="rId23"/>
    <p:sldId id="923" r:id="rId24"/>
    <p:sldId id="924" r:id="rId25"/>
    <p:sldId id="925" r:id="rId26"/>
    <p:sldId id="900" r:id="rId27"/>
    <p:sldId id="901" r:id="rId28"/>
    <p:sldId id="902" r:id="rId29"/>
    <p:sldId id="903" r:id="rId30"/>
  </p:sldIdLst>
  <p:sldSz cx="12190413" cy="6858000"/>
  <p:notesSz cx="6669088" cy="9926638"/>
  <p:embeddedFontLst>
    <p:embeddedFont>
      <p:font typeface="Bebas Neue" pitchFamily="2" charset="77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</p:embeddedFontLst>
  <p:custDataLst>
    <p:tags r:id="rId41"/>
  </p:custDataLst>
  <p:defaultTextStyle>
    <a:defPPr>
      <a:defRPr lang="de-DE"/>
    </a:defPPr>
    <a:lvl1pPr marL="0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09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463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617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771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234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" id="{0978FFDC-D595-4CF4-978D-DCB448016767}">
          <p14:sldIdLst>
            <p14:sldId id="788"/>
            <p14:sldId id="905"/>
            <p14:sldId id="906"/>
            <p14:sldId id="904"/>
            <p14:sldId id="907"/>
            <p14:sldId id="908"/>
            <p14:sldId id="909"/>
            <p14:sldId id="884"/>
            <p14:sldId id="910"/>
            <p14:sldId id="911"/>
            <p14:sldId id="912"/>
            <p14:sldId id="882"/>
            <p14:sldId id="914"/>
            <p14:sldId id="915"/>
            <p14:sldId id="916"/>
            <p14:sldId id="917"/>
            <p14:sldId id="918"/>
            <p14:sldId id="883"/>
            <p14:sldId id="919"/>
            <p14:sldId id="920"/>
            <p14:sldId id="922"/>
            <p14:sldId id="921"/>
            <p14:sldId id="923"/>
            <p14:sldId id="924"/>
            <p14:sldId id="925"/>
            <p14:sldId id="900"/>
            <p14:sldId id="901"/>
            <p14:sldId id="902"/>
            <p14:sldId id="903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3657" userDrawn="1">
          <p15:clr>
            <a:srgbClr val="A4A3A4"/>
          </p15:clr>
        </p15:guide>
        <p15:guide id="4" pos="3839">
          <p15:clr>
            <a:srgbClr val="A4A3A4"/>
          </p15:clr>
        </p15:guide>
        <p15:guide id="5" orient="horz">
          <p15:clr>
            <a:srgbClr val="A4A3A4"/>
          </p15:clr>
        </p15:guide>
        <p15:guide id="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4D73"/>
    <a:srgbClr val="FFFFFF"/>
    <a:srgbClr val="A6A6A6"/>
    <a:srgbClr val="595959"/>
    <a:srgbClr val="C3D69B"/>
    <a:srgbClr val="404040"/>
    <a:srgbClr val="000000"/>
    <a:srgbClr val="EEEEEE"/>
    <a:srgbClr val="BFBFBF"/>
    <a:srgbClr val="34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93" autoAdjust="0"/>
    <p:restoredTop sz="64976" autoAdjust="0"/>
  </p:normalViewPr>
  <p:slideViewPr>
    <p:cSldViewPr snapToGrid="0" snapToObjects="1" showGuides="1">
      <p:cViewPr varScale="1">
        <p:scale>
          <a:sx n="112" d="100"/>
          <a:sy n="112" d="100"/>
        </p:scale>
        <p:origin x="920" y="184"/>
      </p:cViewPr>
      <p:guideLst>
        <p:guide orient="horz" pos="3657"/>
        <p:guide pos="3839"/>
        <p:guide orient="horz"/>
        <p:guide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8" d="100"/>
        <a:sy n="128" d="100"/>
      </p:scale>
      <p:origin x="0" y="22644"/>
    </p:cViewPr>
  </p:sorterViewPr>
  <p:notesViewPr>
    <p:cSldViewPr snapToGrid="0" snapToObjects="1">
      <p:cViewPr varScale="1">
        <p:scale>
          <a:sx n="77" d="100"/>
          <a:sy n="77" d="100"/>
        </p:scale>
        <p:origin x="4032" y="90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0B8FC-714E-48A2-8E44-56D25F758704}" type="datetimeFigureOut">
              <a:rPr lang="de-DE" smtClean="0"/>
              <a:t>17.05.19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A0638-1204-433B-84FC-523B5B170F5E}" type="slidenum">
              <a:rPr lang="de-DE" smtClean="0"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185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C9874-DE1E-48CB-A603-4C70CD126593}" type="datetimeFigureOut">
              <a:rPr lang="de-DE" smtClean="0"/>
              <a:pPr/>
              <a:t>17.05.19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400" y="744538"/>
            <a:ext cx="661828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CEB38-DA38-4F43-AFB8-94FE45CA5866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7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9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63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7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71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567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12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962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13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233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21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962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22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962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24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739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25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739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27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66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414019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4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962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5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962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6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962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7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800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8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739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9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739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10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739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529644-27C0-4655-9503-40E917BF2C4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3780694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/>
            <a:fld id="{0C7B8A1B-A169-42ED-96E3-CF5B68CF2C7A}" type="slidenum">
              <a:rPr lang="en-US" sz="1300" smtClean="0"/>
              <a:pPr algn="r" defTabSz="947738"/>
              <a:t>11</a:t>
            </a:fld>
            <a:endParaRPr lang="en-US" sz="1300" dirty="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400" y="744538"/>
            <a:ext cx="6619875" cy="3724275"/>
          </a:xfrm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3"/>
            <a:ext cx="4890665" cy="4466987"/>
          </a:xfrm>
          <a:noFill/>
          <a:ln/>
        </p:spPr>
        <p:txBody>
          <a:bodyPr lIns="94824" tIns="47416" rIns="94824" bIns="47416"/>
          <a:lstStyle/>
          <a:p>
            <a:pPr eaLnBrk="1" hangingPunct="1"/>
            <a:endParaRPr lang="en-US" noProof="1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739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0"/>
            <a:ext cx="12190410" cy="5803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7" name="Rechteck 6"/>
          <p:cNvSpPr/>
          <p:nvPr userDrawn="1"/>
        </p:nvSpPr>
        <p:spPr bwMode="auto">
          <a:xfrm flipV="1">
            <a:off x="2" y="5803200"/>
            <a:ext cx="12190410" cy="10548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1044376" y="0"/>
            <a:ext cx="10101664" cy="3741441"/>
          </a:xfrm>
        </p:spPr>
        <p:txBody>
          <a:bodyPr anchor="b" anchorCtr="0">
            <a:noAutofit/>
          </a:bodyPr>
          <a:lstStyle>
            <a:lvl1pPr algn="ctr">
              <a:lnSpc>
                <a:spcPct val="80000"/>
              </a:lnSpc>
              <a:defRPr sz="8800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"/>
          </p:nvPr>
        </p:nvSpPr>
        <p:spPr>
          <a:xfrm>
            <a:off x="1044376" y="3741441"/>
            <a:ext cx="10101664" cy="2061759"/>
          </a:xfrm>
        </p:spPr>
        <p:txBody>
          <a:bodyPr anchor="t" anchorCtr="0"/>
          <a:lstStyle>
            <a:lvl1pPr marL="0" indent="0" algn="ctr">
              <a:lnSpc>
                <a:spcPct val="80000"/>
              </a:lnSpc>
              <a:buNone/>
              <a:defRPr sz="4400">
                <a:solidFill>
                  <a:srgbClr val="B2B2B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4607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0"/>
            <a:ext cx="12190413" cy="6858000"/>
          </a:xfrm>
          <a:prstGeom prst="rect">
            <a:avLst/>
          </a:prstGeom>
          <a:solidFill>
            <a:srgbClr val="C8303F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2" y="942478"/>
            <a:ext cx="11133137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516252" y="1483952"/>
            <a:ext cx="11133349" cy="4319248"/>
          </a:xfrm>
          <a:noFill/>
        </p:spPr>
        <p:txBody>
          <a:bodyPr/>
          <a:lstStyle>
            <a:lvl1pPr>
              <a:defRPr sz="2200">
                <a:solidFill>
                  <a:srgbClr val="DDDDDD"/>
                </a:solidFill>
              </a:defRPr>
            </a:lvl1pPr>
            <a:lvl2pPr>
              <a:defRPr>
                <a:solidFill>
                  <a:srgbClr val="DDDDDD"/>
                </a:solidFill>
              </a:defRPr>
            </a:lvl2pPr>
            <a:lvl3pPr>
              <a:defRPr>
                <a:solidFill>
                  <a:srgbClr val="DDDDDD"/>
                </a:solidFill>
              </a:defRPr>
            </a:lvl3pPr>
            <a:lvl4pPr>
              <a:defRPr>
                <a:solidFill>
                  <a:srgbClr val="DDDDDD"/>
                </a:solidFill>
              </a:defRPr>
            </a:lvl4pPr>
            <a:lvl5pPr>
              <a:defRPr>
                <a:solidFill>
                  <a:srgbClr val="DDDDDD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4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521" y="6356352"/>
            <a:ext cx="2844430" cy="365125"/>
          </a:xfrm>
          <a:prstGeom prst="rect">
            <a:avLst/>
          </a:prstGeom>
        </p:spPr>
        <p:txBody>
          <a:bodyPr lIns="117217" tIns="58608" rIns="117217" bIns="58608"/>
          <a:lstStyle/>
          <a:p>
            <a:fld id="{24FC3317-1752-0547-9A51-9D094311C6DA}" type="datetimeFigureOut">
              <a:rPr lang="en-US" smtClean="0"/>
              <a:t>5/17/19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48DA4-DCCF-2D40-9A86-3E3C8BBA1C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82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6252" y="1483952"/>
            <a:ext cx="11133349" cy="4319248"/>
          </a:xfrm>
          <a:noFill/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38" name="Titel 1"/>
          <p:cNvSpPr>
            <a:spLocks noGrp="1"/>
          </p:cNvSpPr>
          <p:nvPr>
            <p:ph type="title"/>
          </p:nvPr>
        </p:nvSpPr>
        <p:spPr>
          <a:xfrm>
            <a:off x="516252" y="410830"/>
            <a:ext cx="11133349" cy="107312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2" y="942478"/>
            <a:ext cx="11133137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</p:spTree>
    <p:extLst>
      <p:ext uri="{BB962C8B-B14F-4D97-AF65-F5344CB8AC3E}">
        <p14:creationId xmlns:p14="http://schemas.microsoft.com/office/powerpoint/2010/main" val="199940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516252" y="410830"/>
            <a:ext cx="11133349" cy="107312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6253" y="1483952"/>
            <a:ext cx="7286148" cy="4319248"/>
          </a:xfrm>
          <a:noFill/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2" y="942478"/>
            <a:ext cx="11133137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</p:spTree>
    <p:extLst>
      <p:ext uri="{BB962C8B-B14F-4D97-AF65-F5344CB8AC3E}">
        <p14:creationId xmlns:p14="http://schemas.microsoft.com/office/powerpoint/2010/main" val="104652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2" y="942478"/>
            <a:ext cx="11133137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</p:spTree>
    <p:extLst>
      <p:ext uri="{BB962C8B-B14F-4D97-AF65-F5344CB8AC3E}">
        <p14:creationId xmlns:p14="http://schemas.microsoft.com/office/powerpoint/2010/main" val="267910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ellenplatzhalter 3"/>
          <p:cNvSpPr>
            <a:spLocks noGrp="1"/>
          </p:cNvSpPr>
          <p:nvPr>
            <p:ph type="tbl" sz="quarter" idx="14"/>
          </p:nvPr>
        </p:nvSpPr>
        <p:spPr>
          <a:xfrm>
            <a:off x="539750" y="1555750"/>
            <a:ext cx="11109325" cy="4248150"/>
          </a:xfrm>
          <a:noFill/>
        </p:spPr>
        <p:txBody>
          <a:bodyPr/>
          <a:lstStyle/>
          <a:p>
            <a:endParaRPr lang="de-DE" dirty="0"/>
          </a:p>
        </p:txBody>
      </p:sp>
      <p:sp>
        <p:nvSpPr>
          <p:cNvPr id="38" name="Titel 1"/>
          <p:cNvSpPr>
            <a:spLocks noGrp="1"/>
          </p:cNvSpPr>
          <p:nvPr>
            <p:ph type="title"/>
          </p:nvPr>
        </p:nvSpPr>
        <p:spPr>
          <a:xfrm>
            <a:off x="516252" y="410830"/>
            <a:ext cx="11133349" cy="107312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2" y="942478"/>
            <a:ext cx="11133137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</p:spTree>
    <p:extLst>
      <p:ext uri="{BB962C8B-B14F-4D97-AF65-F5344CB8AC3E}">
        <p14:creationId xmlns:p14="http://schemas.microsoft.com/office/powerpoint/2010/main" val="112530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10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12190413" cy="6858000"/>
          </a:xfrm>
          <a:prstGeom prst="rect">
            <a:avLst/>
          </a:prstGeom>
          <a:solidFill>
            <a:srgbClr val="D9D9D9"/>
          </a:solidFill>
          <a:ln w="12700">
            <a:noFill/>
            <a:round/>
            <a:headEnd/>
            <a:tailEnd/>
          </a:ln>
        </p:spPr>
        <p:txBody>
          <a:bodyPr rot="0" spcFirstLastPara="0" vert="horz" wrap="square" lIns="91431" tIns="45715" rIns="91431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2" y="942478"/>
            <a:ext cx="11133137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45" name="Inhaltsplatzhalter 2"/>
          <p:cNvSpPr>
            <a:spLocks noGrp="1"/>
          </p:cNvSpPr>
          <p:nvPr>
            <p:ph idx="1"/>
          </p:nvPr>
        </p:nvSpPr>
        <p:spPr>
          <a:xfrm>
            <a:off x="516252" y="1483952"/>
            <a:ext cx="11133349" cy="4319248"/>
          </a:xfrm>
          <a:noFill/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96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12190413" cy="6858000"/>
          </a:xfrm>
          <a:prstGeom prst="rect">
            <a:avLst/>
          </a:prstGeom>
          <a:solidFill>
            <a:srgbClr val="262626"/>
          </a:solidFill>
          <a:ln w="12700">
            <a:noFill/>
            <a:round/>
            <a:headEnd/>
            <a:tailEnd/>
          </a:ln>
        </p:spPr>
        <p:txBody>
          <a:bodyPr rot="0" spcFirstLastPara="0" vert="horz" wrap="square" lIns="91431" tIns="45715" rIns="91431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2" y="942478"/>
            <a:ext cx="11133137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rgbClr val="A6A6A6"/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516252" y="1483952"/>
            <a:ext cx="11133349" cy="4319248"/>
          </a:xfrm>
          <a:noFill/>
        </p:spPr>
        <p:txBody>
          <a:bodyPr/>
          <a:lstStyle>
            <a:lvl1pPr>
              <a:defRPr sz="2200">
                <a:solidFill>
                  <a:srgbClr val="D9D9D9"/>
                </a:solidFill>
              </a:defRPr>
            </a:lvl1pPr>
            <a:lvl2pPr>
              <a:defRPr>
                <a:solidFill>
                  <a:srgbClr val="D9D9D9"/>
                </a:solidFill>
              </a:defRPr>
            </a:lvl2pPr>
            <a:lvl3pPr>
              <a:defRPr>
                <a:solidFill>
                  <a:srgbClr val="D9D9D9"/>
                </a:solidFill>
              </a:defRPr>
            </a:lvl3pPr>
            <a:lvl4pPr>
              <a:defRPr>
                <a:solidFill>
                  <a:srgbClr val="D9D9D9"/>
                </a:solidFill>
              </a:defRPr>
            </a:lvl4pPr>
            <a:lvl5pPr>
              <a:defRPr>
                <a:solidFill>
                  <a:srgbClr val="D9D9D9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85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1219041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noFill/>
            <a:round/>
            <a:headEnd/>
            <a:tailEnd/>
          </a:ln>
        </p:spPr>
        <p:txBody>
          <a:bodyPr rot="0" spcFirstLastPara="0" vert="horz" wrap="square" lIns="91431" tIns="45715" rIns="91431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2" y="942478"/>
            <a:ext cx="11133137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rgbClr val="A6A6A6"/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516252" y="1483952"/>
            <a:ext cx="11133349" cy="4319248"/>
          </a:xfrm>
          <a:noFill/>
        </p:spPr>
        <p:txBody>
          <a:bodyPr/>
          <a:lstStyle>
            <a:lvl1pPr>
              <a:defRPr sz="2200">
                <a:solidFill>
                  <a:srgbClr val="D9D9D9"/>
                </a:solidFill>
              </a:defRPr>
            </a:lvl1pPr>
            <a:lvl2pPr>
              <a:defRPr>
                <a:solidFill>
                  <a:srgbClr val="D9D9D9"/>
                </a:solidFill>
              </a:defRPr>
            </a:lvl2pPr>
            <a:lvl3pPr>
              <a:defRPr>
                <a:solidFill>
                  <a:srgbClr val="D9D9D9"/>
                </a:solidFill>
              </a:defRPr>
            </a:lvl3pPr>
            <a:lvl4pPr>
              <a:defRPr>
                <a:solidFill>
                  <a:srgbClr val="D9D9D9"/>
                </a:solidFill>
              </a:defRPr>
            </a:lvl4pPr>
            <a:lvl5pPr>
              <a:defRPr>
                <a:solidFill>
                  <a:srgbClr val="D9D9D9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40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16252" y="410830"/>
            <a:ext cx="11133349" cy="107312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6252" y="1483952"/>
            <a:ext cx="11133349" cy="4247998"/>
          </a:xfrm>
          <a:prstGeom prst="rect">
            <a:avLst/>
          </a:prstGeom>
        </p:spPr>
        <p:txBody>
          <a:bodyPr vert="horz" lIns="1080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780162" y="6152561"/>
            <a:ext cx="6828817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200">
                <a:solidFill>
                  <a:srgbClr val="7F7F7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2" y="6152561"/>
            <a:ext cx="914307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200">
                <a:solidFill>
                  <a:srgbClr val="7F7F7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22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75" r:id="rId2"/>
    <p:sldLayoutId id="2147483690" r:id="rId3"/>
    <p:sldLayoutId id="2147483679" r:id="rId4"/>
    <p:sldLayoutId id="2147483685" r:id="rId5"/>
    <p:sldLayoutId id="2147483680" r:id="rId6"/>
    <p:sldLayoutId id="2147483686" r:id="rId7"/>
    <p:sldLayoutId id="2147483688" r:id="rId8"/>
    <p:sldLayoutId id="2147483709" r:id="rId9"/>
    <p:sldLayoutId id="2147483689" r:id="rId10"/>
    <p:sldLayoutId id="214748371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3050" indent="-273050" algn="l" defTabSz="914400" rtl="0" eaLnBrk="1" latinLnBrk="0" hangingPunct="1"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808038" indent="-273050" algn="l" defTabSz="914400" rtl="0" eaLnBrk="1" latinLnBrk="0" hangingPunct="1"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081088" indent="-177800" algn="l" defTabSz="914400" rtl="0" eaLnBrk="1" latinLnBrk="0" hangingPunct="1"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436688" indent="-177800" algn="l" defTabSz="914400" rtl="0" eaLnBrk="1" latinLnBrk="0" hangingPunct="1"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793875" indent="-179388" algn="l" defTabSz="914400" rtl="0" eaLnBrk="1" latinLnBrk="0" hangingPunct="1"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313" y="-2"/>
            <a:ext cx="12200726" cy="5803201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0" y="0"/>
            <a:ext cx="12190412" cy="5803200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wrap="square" lIns="720000" tIns="0" bIns="180000" anchor="ctr" anchorCtr="0">
            <a:noAutofit/>
          </a:bodyPr>
          <a:lstStyle/>
          <a:p>
            <a:endParaRPr lang="en-US" sz="40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sz="7200" cap="none" dirty="0"/>
              <a:t>PROTEGENDO A CONFIDENCIALIDADE DOS DADOS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ltGray">
          <a:xfrm>
            <a:off x="1044376" y="4015611"/>
            <a:ext cx="10101664" cy="206175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LETICIA SILVA NUNES</a:t>
            </a:r>
          </a:p>
        </p:txBody>
      </p:sp>
    </p:spTree>
    <p:extLst>
      <p:ext uri="{BB962C8B-B14F-4D97-AF65-F5344CB8AC3E}">
        <p14:creationId xmlns:p14="http://schemas.microsoft.com/office/powerpoint/2010/main" val="75829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el 18"/>
          <p:cNvSpPr>
            <a:spLocks noGrp="1"/>
          </p:cNvSpPr>
          <p:nvPr>
            <p:ph type="title"/>
          </p:nvPr>
        </p:nvSpPr>
        <p:spPr bwMode="ltGray"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Bebas Neue" panose="020B0506020202020201" pitchFamily="34" charset="0"/>
              </a:rPr>
              <a:t>TROCA DE DADOS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40003" y="1562100"/>
            <a:ext cx="11136060" cy="4249568"/>
            <a:chOff x="540003" y="1562100"/>
            <a:chExt cx="11136060" cy="4249568"/>
          </a:xfrm>
          <a:solidFill>
            <a:schemeClr val="bg1"/>
          </a:solidFill>
        </p:grpSpPr>
        <p:sp>
          <p:nvSpPr>
            <p:cNvPr id="28" name="Rechteck 27"/>
            <p:cNvSpPr/>
            <p:nvPr/>
          </p:nvSpPr>
          <p:spPr>
            <a:xfrm>
              <a:off x="540003" y="1562100"/>
              <a:ext cx="11136060" cy="3889569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tIns="252000" rIns="252000" bIns="252000" rtlCol="0" anchor="t" anchorCtr="0"/>
            <a:lstStyle/>
            <a:p>
              <a:pPr>
                <a:spcAft>
                  <a:spcPts val="800"/>
                </a:spcAft>
              </a:pPr>
              <a:endParaRPr lang="en-US" sz="2400" dirty="0">
                <a:solidFill>
                  <a:srgbClr val="FFFFFF"/>
                </a:solidFill>
                <a:latin typeface="Calibri Light"/>
                <a:cs typeface="Calibri Light"/>
              </a:endParaRPr>
            </a:p>
            <a:p>
              <a:pPr>
                <a:spcAft>
                  <a:spcPts val="80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Na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troca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de dados,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os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valores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de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algumas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varáveis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de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alguns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indivíduos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podem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ser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trocados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. O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problema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desse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método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é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que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ele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pode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destruir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a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relação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entre as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variáveis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comprometendo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assim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as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análises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. </a:t>
              </a:r>
            </a:p>
            <a:p>
              <a:pPr>
                <a:spcAft>
                  <a:spcPts val="800"/>
                </a:spcAft>
              </a:pPr>
              <a:endParaRPr lang="en-US" sz="2400" dirty="0">
                <a:solidFill>
                  <a:srgbClr val="FFFFFF"/>
                </a:solidFill>
                <a:latin typeface="Calibri Light"/>
                <a:cs typeface="Calibri Light"/>
              </a:endParaRPr>
            </a:p>
            <a:p>
              <a:pPr>
                <a:spcAft>
                  <a:spcPts val="800"/>
                </a:spcAft>
              </a:pP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Exemplo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: Trocar o valor da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variável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gênero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do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indivíduo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1 com o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indivíduo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5, do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indivíduo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27 com o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indivíduo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78, etc.</a:t>
              </a:r>
            </a:p>
            <a:p>
              <a:pPr>
                <a:spcAft>
                  <a:spcPts val="800"/>
                </a:spcAft>
              </a:pPr>
              <a:endParaRPr lang="en-US" sz="1600" dirty="0">
                <a:solidFill>
                  <a:srgbClr val="FFFFFF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9" name="Rechteck 8" descr="PresentationLoad.com"/>
            <p:cNvSpPr/>
            <p:nvPr/>
          </p:nvSpPr>
          <p:spPr>
            <a:xfrm>
              <a:off x="540003" y="5451670"/>
              <a:ext cx="11136060" cy="3599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tIns="144000" rIns="252000" bIns="144000" rtlCol="0" anchor="ctr"/>
            <a:lstStyle/>
            <a:p>
              <a:pPr>
                <a:lnSpc>
                  <a:spcPct val="90000"/>
                </a:lnSpc>
              </a:pPr>
              <a:endParaRPr lang="en-US" sz="1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297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el 18"/>
          <p:cNvSpPr>
            <a:spLocks noGrp="1"/>
          </p:cNvSpPr>
          <p:nvPr>
            <p:ph type="title"/>
          </p:nvPr>
        </p:nvSpPr>
        <p:spPr bwMode="ltGray"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Bebas Neue" panose="020B0506020202020201" pitchFamily="34" charset="0"/>
              </a:rPr>
              <a:t>RUÍDO ALEATÓRIO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40003" y="1562100"/>
            <a:ext cx="11136060" cy="4249568"/>
            <a:chOff x="540003" y="1562100"/>
            <a:chExt cx="11136060" cy="4249568"/>
          </a:xfrm>
          <a:solidFill>
            <a:schemeClr val="bg1"/>
          </a:solidFill>
        </p:grpSpPr>
        <p:sp>
          <p:nvSpPr>
            <p:cNvPr id="28" name="Rechteck 27"/>
            <p:cNvSpPr/>
            <p:nvPr/>
          </p:nvSpPr>
          <p:spPr>
            <a:xfrm>
              <a:off x="540003" y="1562100"/>
              <a:ext cx="11136060" cy="3889569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tIns="252000" rIns="252000" bIns="252000" rtlCol="0" anchor="t" anchorCtr="0"/>
            <a:lstStyle/>
            <a:p>
              <a:pPr>
                <a:spcAft>
                  <a:spcPts val="800"/>
                </a:spcAft>
              </a:pPr>
              <a:endParaRPr lang="en-US" sz="2400" dirty="0">
                <a:solidFill>
                  <a:srgbClr val="FFFFFF"/>
                </a:solidFill>
                <a:latin typeface="Calibri Light"/>
                <a:cs typeface="Calibri Light"/>
              </a:endParaRPr>
            </a:p>
            <a:p>
              <a:pPr>
                <a:spcAft>
                  <a:spcPts val="800"/>
                </a:spcAft>
              </a:pP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São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adicionados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ruídos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aleatórios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em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algumas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variáveis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numéricas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alterando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os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seus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valores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originais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e,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consequentemente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protegendo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os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indivíduos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da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amostra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.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Geralmente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quanto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maior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a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variância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do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ruído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maior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a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proteção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dos dados, mas a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pertubação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das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distribuições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originais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também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é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maior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. </a:t>
              </a:r>
            </a:p>
            <a:p>
              <a:pPr>
                <a:spcAft>
                  <a:spcPts val="800"/>
                </a:spcAft>
              </a:pPr>
              <a:endParaRPr lang="en-US" sz="1600" dirty="0">
                <a:solidFill>
                  <a:srgbClr val="FFFFFF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9" name="Rechteck 8" descr="PresentationLoad.com"/>
            <p:cNvSpPr/>
            <p:nvPr/>
          </p:nvSpPr>
          <p:spPr>
            <a:xfrm>
              <a:off x="540003" y="5451670"/>
              <a:ext cx="11136060" cy="3599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tIns="144000" rIns="252000" bIns="144000" rtlCol="0" anchor="ctr"/>
            <a:lstStyle/>
            <a:p>
              <a:pPr>
                <a:lnSpc>
                  <a:spcPct val="90000"/>
                </a:lnSpc>
              </a:pPr>
              <a:endParaRPr lang="en-US" sz="1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709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-1" y="4764908"/>
            <a:ext cx="12190414" cy="2093093"/>
          </a:xfrm>
          <a:prstGeom prst="rect">
            <a:avLst/>
          </a:prstGeom>
          <a:solidFill>
            <a:srgbClr val="144D73"/>
          </a:solidFill>
          <a:ln>
            <a:noFill/>
          </a:ln>
          <a:extLst/>
        </p:spPr>
        <p:txBody>
          <a:bodyPr vert="horz" wrap="square" lIns="540000" tIns="180000" rIns="540000" bIns="180000" numCol="1" anchor="ctr" anchorCtr="0" compatLnSpc="1">
            <a:prstTxWarp prst="textNoShape">
              <a:avLst/>
            </a:prstTxWarp>
          </a:bodyPr>
          <a:lstStyle/>
          <a:p>
            <a:r>
              <a:rPr lang="en-US" sz="2400" dirty="0">
                <a:solidFill>
                  <a:srgbClr val="FFFFFF"/>
                </a:solidFill>
                <a:latin typeface="+mj-lt"/>
              </a:rPr>
              <a:t>Com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os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dados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sintéticos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podemos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fazer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inferências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válidas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acordo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com o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modelo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sintético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além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proteger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os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dados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originais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substituindo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os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valores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observados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por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valores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simulados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. </a:t>
            </a:r>
          </a:p>
        </p:txBody>
      </p:sp>
      <p:sp>
        <p:nvSpPr>
          <p:cNvPr id="7" name="Titel 18"/>
          <p:cNvSpPr>
            <a:spLocks noGrp="1"/>
          </p:cNvSpPr>
          <p:nvPr>
            <p:ph type="title"/>
          </p:nvPr>
        </p:nvSpPr>
        <p:spPr bwMode="ltGray"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Bebas Neue" panose="020B0606020202050201" pitchFamily="34" charset="0"/>
              </a:rPr>
              <a:t>DADOS SINTÉTICOS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 bwMode="ltGray"/>
        <p:txBody>
          <a:bodyPr lIns="0"/>
          <a:lstStyle/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Outra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maneira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proteger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a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confidencialidade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dos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bancos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é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divulgar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dados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sintéticos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que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são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simulados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e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que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se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assemelham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aos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dados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originais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:</a:t>
            </a:r>
          </a:p>
          <a:p>
            <a:pPr marL="0" indent="0">
              <a:lnSpc>
                <a:spcPct val="50000"/>
              </a:lnSpc>
              <a:buNone/>
            </a:pPr>
            <a:endParaRPr lang="en-US" sz="24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Os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dados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sintéticos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são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gerados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a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partir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distribuições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probabilidade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especificadas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para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reproduzir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o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máximo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relações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possíveis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contidas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nos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dados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originais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. São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geradas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várias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versões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das bases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sintéticas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para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permitir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que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o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usuário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possa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medir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a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variabilidade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do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modelo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simulação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ao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analisar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os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dados.</a:t>
            </a: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  <a:latin typeface="Calibri Light"/>
              <a:cs typeface="Calibri Light"/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0" y="4633343"/>
            <a:ext cx="12190413" cy="397749"/>
            <a:chOff x="0" y="4451927"/>
            <a:chExt cx="12190413" cy="397749"/>
          </a:xfrm>
          <a:solidFill>
            <a:schemeClr val="accent1"/>
          </a:solidFill>
        </p:grpSpPr>
        <p:sp>
          <p:nvSpPr>
            <p:cNvPr id="3" name="Rechteck 2"/>
            <p:cNvSpPr/>
            <p:nvPr/>
          </p:nvSpPr>
          <p:spPr>
            <a:xfrm>
              <a:off x="0" y="4451927"/>
              <a:ext cx="12190413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Gleichschenkliges Dreieck 11"/>
            <p:cNvSpPr/>
            <p:nvPr/>
          </p:nvSpPr>
          <p:spPr bwMode="auto">
            <a:xfrm rot="10800000">
              <a:off x="544416" y="4583492"/>
              <a:ext cx="542945" cy="266184"/>
            </a:xfrm>
            <a:prstGeom prst="triangle">
              <a:avLst/>
            </a:prstGeom>
            <a:grpFill/>
            <a:ln w="12700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05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el 18"/>
          <p:cNvSpPr>
            <a:spLocks noGrp="1"/>
          </p:cNvSpPr>
          <p:nvPr>
            <p:ph type="title"/>
          </p:nvPr>
        </p:nvSpPr>
        <p:spPr bwMode="ltGray"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Bebas Neue" panose="020B0506020202020201" pitchFamily="34" charset="0"/>
              </a:rPr>
              <a:t>OUTRAS TÉCNICAS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540003" y="1820301"/>
            <a:ext cx="11109598" cy="3849027"/>
            <a:chOff x="540003" y="1563294"/>
            <a:chExt cx="11109598" cy="4239906"/>
          </a:xfrm>
        </p:grpSpPr>
        <p:grpSp>
          <p:nvGrpSpPr>
            <p:cNvPr id="2" name="Gruppieren 1"/>
            <p:cNvGrpSpPr/>
            <p:nvPr/>
          </p:nvGrpSpPr>
          <p:grpSpPr>
            <a:xfrm>
              <a:off x="540003" y="1563294"/>
              <a:ext cx="11109598" cy="399656"/>
              <a:chOff x="540003" y="1563294"/>
              <a:chExt cx="11109598" cy="399656"/>
            </a:xfrm>
          </p:grpSpPr>
          <p:sp>
            <p:nvSpPr>
              <p:cNvPr id="41" name="Rechteck 40" descr="PresentationLoad.com"/>
              <p:cNvSpPr/>
              <p:nvPr/>
            </p:nvSpPr>
            <p:spPr>
              <a:xfrm>
                <a:off x="540003" y="1563295"/>
                <a:ext cx="3415198" cy="39965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2000" tIns="144000" rIns="252000" bIns="144000" rtlCol="0" anchor="ctr"/>
              <a:lstStyle/>
              <a:p>
                <a:r>
                  <a:rPr lang="en-US" sz="2200" dirty="0" err="1">
                    <a:latin typeface="Bebas Neue" panose="020B0506020202020201" pitchFamily="34" charset="0"/>
                  </a:rPr>
                  <a:t>Machanavajjhala</a:t>
                </a:r>
                <a:r>
                  <a:rPr lang="en-US" sz="2200" dirty="0">
                    <a:latin typeface="Bebas Neue" panose="020B0506020202020201" pitchFamily="34" charset="0"/>
                  </a:rPr>
                  <a:t>, 2018</a:t>
                </a:r>
              </a:p>
            </p:txBody>
          </p:sp>
          <p:sp>
            <p:nvSpPr>
              <p:cNvPr id="44" name="Rechteck 43" descr="PresentationLoad.com"/>
              <p:cNvSpPr/>
              <p:nvPr/>
            </p:nvSpPr>
            <p:spPr>
              <a:xfrm>
                <a:off x="4387203" y="1563294"/>
                <a:ext cx="3415198" cy="39965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2000" tIns="144000" rIns="252000" bIns="144000" rtlCol="0" anchor="ctr"/>
              <a:lstStyle/>
              <a:p>
                <a:r>
                  <a:rPr lang="en-US" sz="2200" dirty="0">
                    <a:latin typeface="Bebas Neue" panose="020B0506020202020201" pitchFamily="34" charset="0"/>
                  </a:rPr>
                  <a:t>An et al, 2010</a:t>
                </a:r>
              </a:p>
            </p:txBody>
          </p:sp>
          <p:sp>
            <p:nvSpPr>
              <p:cNvPr id="47" name="Rechteck 46" descr="PresentationLoad.com"/>
              <p:cNvSpPr/>
              <p:nvPr/>
            </p:nvSpPr>
            <p:spPr>
              <a:xfrm>
                <a:off x="8234403" y="1563294"/>
                <a:ext cx="3415198" cy="399655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2000" tIns="144000" rIns="252000" bIns="144000" rtlCol="0" anchor="ctr"/>
              <a:lstStyle/>
              <a:p>
                <a:r>
                  <a:rPr lang="en-US" sz="2200" dirty="0">
                    <a:latin typeface="Bebas Neue" panose="020B0506020202020201" pitchFamily="34" charset="0"/>
                  </a:rPr>
                  <a:t>Zhou et al, 2010</a:t>
                </a:r>
              </a:p>
            </p:txBody>
          </p:sp>
        </p:grpSp>
        <p:grpSp>
          <p:nvGrpSpPr>
            <p:cNvPr id="3" name="Gruppieren 2"/>
            <p:cNvGrpSpPr/>
            <p:nvPr/>
          </p:nvGrpSpPr>
          <p:grpSpPr>
            <a:xfrm>
              <a:off x="540003" y="1923293"/>
              <a:ext cx="11109386" cy="3879907"/>
              <a:chOff x="540003" y="1923293"/>
              <a:chExt cx="11109386" cy="3879907"/>
            </a:xfrm>
          </p:grpSpPr>
          <p:sp>
            <p:nvSpPr>
              <p:cNvPr id="40" name="Rechteck 39"/>
              <p:cNvSpPr/>
              <p:nvPr/>
            </p:nvSpPr>
            <p:spPr>
              <a:xfrm>
                <a:off x="540003" y="1923293"/>
                <a:ext cx="3415198" cy="3879907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2000" tIns="252000" rIns="252000" bIns="252000" rtlCol="0" anchor="t" anchorCtr="0"/>
              <a:lstStyle/>
              <a:p>
                <a:pPr>
                  <a:lnSpc>
                    <a:spcPct val="110000"/>
                  </a:lnSpc>
                  <a:spcAft>
                    <a:spcPts val="800"/>
                  </a:spcAft>
                </a:pPr>
                <a:r>
                  <a:rPr lang="en-US" sz="2000" dirty="0" err="1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Usar</a:t>
                </a:r>
                <a:r>
                  <a:rPr lang="en-US" sz="2000" dirty="0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regressões</a:t>
                </a:r>
                <a:r>
                  <a:rPr lang="en-US" sz="2000" dirty="0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multinomiais</a:t>
                </a:r>
                <a:r>
                  <a:rPr lang="en-US" sz="2000" dirty="0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para</a:t>
                </a:r>
                <a:r>
                  <a:rPr lang="en-US" sz="2000" dirty="0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criar</a:t>
                </a:r>
                <a:r>
                  <a:rPr lang="en-US" sz="2000" dirty="0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localizações</a:t>
                </a:r>
                <a:r>
                  <a:rPr lang="en-US" sz="2000" dirty="0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sintéticas</a:t>
                </a:r>
                <a:r>
                  <a:rPr lang="en-US" sz="2000" dirty="0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 de </a:t>
                </a:r>
                <a:r>
                  <a:rPr lang="en-US" sz="2000" dirty="0" err="1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onde</a:t>
                </a:r>
                <a:r>
                  <a:rPr lang="en-US" sz="2000" dirty="0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 a </a:t>
                </a:r>
                <a:r>
                  <a:rPr lang="en-US" sz="2000" dirty="0" err="1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pessoa</a:t>
                </a:r>
                <a:r>
                  <a:rPr lang="en-US" sz="2000" dirty="0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mora</a:t>
                </a:r>
                <a:r>
                  <a:rPr lang="en-US" sz="2000" dirty="0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condicionada</a:t>
                </a:r>
                <a:r>
                  <a:rPr lang="en-US" sz="2000" dirty="0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ao</a:t>
                </a:r>
                <a:r>
                  <a:rPr lang="en-US" sz="2000" dirty="0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seu</a:t>
                </a:r>
                <a:r>
                  <a:rPr lang="en-US" sz="2000" dirty="0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 local de </a:t>
                </a:r>
                <a:r>
                  <a:rPr lang="en-US" sz="2000" dirty="0" err="1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trabalho</a:t>
                </a:r>
                <a:r>
                  <a:rPr lang="en-US" sz="2000" dirty="0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 e </a:t>
                </a:r>
                <a:r>
                  <a:rPr lang="en-US" sz="2000" dirty="0" err="1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outras</a:t>
                </a:r>
                <a:r>
                  <a:rPr lang="en-US" sz="2000" dirty="0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variáveis</a:t>
                </a:r>
                <a:endParaRPr lang="en-US" sz="1600" dirty="0">
                  <a:solidFill>
                    <a:srgbClr val="FFFFFF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48" name="Rechteck 47"/>
              <p:cNvSpPr/>
              <p:nvPr/>
            </p:nvSpPr>
            <p:spPr>
              <a:xfrm>
                <a:off x="4387203" y="1923293"/>
                <a:ext cx="3415198" cy="3879907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2000" tIns="252000" rIns="252000" bIns="252000" rtlCol="0" anchor="t" anchorCtr="0"/>
              <a:lstStyle/>
              <a:p>
                <a:pPr>
                  <a:lnSpc>
                    <a:spcPct val="110000"/>
                  </a:lnSpc>
                  <a:spcAft>
                    <a:spcPts val="800"/>
                  </a:spcAft>
                </a:pPr>
                <a:r>
                  <a:rPr lang="pt-B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Podemos também, proteger os indivíduos utilizando uma abordagem baseada em imputações múltiplas em dados longitudinais.</a:t>
                </a:r>
                <a:endParaRPr lang="en-US" sz="2000" dirty="0">
                  <a:solidFill>
                    <a:srgbClr val="FFFF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9" name="Rechteck 48"/>
              <p:cNvSpPr/>
              <p:nvPr/>
            </p:nvSpPr>
            <p:spPr>
              <a:xfrm>
                <a:off x="8234191" y="1923293"/>
                <a:ext cx="3415198" cy="3879907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2000" tIns="252000" rIns="252000" bIns="252000" rtlCol="0" anchor="t" anchorCtr="0"/>
              <a:lstStyle/>
              <a:p>
                <a:pPr>
                  <a:lnSpc>
                    <a:spcPct val="110000"/>
                  </a:lnSpc>
                  <a:spcAft>
                    <a:spcPts val="800"/>
                  </a:spcAft>
                </a:pPr>
                <a:r>
                  <a:rPr lang="en-US" sz="2000" dirty="0" err="1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Usar</a:t>
                </a:r>
                <a:r>
                  <a:rPr lang="en-US" sz="2000" dirty="0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técnicas</a:t>
                </a:r>
                <a:r>
                  <a:rPr lang="en-US" sz="2000" dirty="0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 de </a:t>
                </a:r>
                <a:r>
                  <a:rPr lang="en-US" sz="2000" dirty="0" err="1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suavização</a:t>
                </a:r>
                <a:r>
                  <a:rPr lang="en-US" sz="2000" dirty="0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espacial</a:t>
                </a:r>
                <a:r>
                  <a:rPr lang="en-US" sz="2000" dirty="0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para</a:t>
                </a:r>
                <a:r>
                  <a:rPr lang="en-US" sz="2000" dirty="0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mascarar</a:t>
                </a:r>
                <a:r>
                  <a:rPr lang="en-US" sz="2000" dirty="0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os</a:t>
                </a:r>
                <a:r>
                  <a:rPr lang="en-US" sz="2000" dirty="0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 dados </a:t>
                </a:r>
                <a:r>
                  <a:rPr lang="en-US" sz="2000" dirty="0" err="1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confidenciais</a:t>
                </a:r>
                <a:r>
                  <a:rPr lang="en-US" sz="2000" dirty="0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mantendo</a:t>
                </a:r>
                <a:r>
                  <a:rPr lang="en-US" sz="2000" dirty="0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 a </a:t>
                </a:r>
                <a:r>
                  <a:rPr lang="en-US" sz="2000" dirty="0" err="1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utilidade</a:t>
                </a:r>
                <a:r>
                  <a:rPr lang="en-US" sz="2000" dirty="0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 dos dados.</a:t>
                </a:r>
                <a:endParaRPr lang="en-US" sz="1600" dirty="0">
                  <a:solidFill>
                    <a:srgbClr val="FFFFFF"/>
                  </a:solidFill>
                  <a:latin typeface="Calibri Light" panose="020F03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813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rgbClr val="144D73"/>
          </a:solidFill>
          <a:ln>
            <a:solidFill>
              <a:srgbClr val="1761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17" tIns="58608" rIns="117217" bIns="58608"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45102" y="4273178"/>
            <a:ext cx="5494505" cy="1349467"/>
          </a:xfrm>
          <a:prstGeom prst="rect">
            <a:avLst/>
          </a:prstGeom>
          <a:noFill/>
        </p:spPr>
        <p:txBody>
          <a:bodyPr wrap="square" lIns="117217" tIns="58608" rIns="117217" bIns="58608" rtlCol="0">
            <a:spAutoFit/>
          </a:bodyPr>
          <a:lstStyle/>
          <a:p>
            <a:pPr algn="r"/>
            <a:r>
              <a:rPr lang="en-US" sz="8000" b="1" dirty="0" err="1">
                <a:solidFill>
                  <a:schemeClr val="bg1"/>
                </a:solidFill>
                <a:latin typeface="Calibri Light"/>
                <a:cs typeface="Calibri Light"/>
              </a:rPr>
              <a:t>Aplicação</a:t>
            </a:r>
            <a:endParaRPr lang="en-US" sz="8000" b="1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0515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6252" y="410830"/>
            <a:ext cx="11133349" cy="1073122"/>
          </a:xfrm>
          <a:solidFill>
            <a:srgbClr val="262626"/>
          </a:solidFill>
        </p:spPr>
        <p:txBody>
          <a:bodyPr/>
          <a:lstStyle/>
          <a:p>
            <a:r>
              <a:rPr lang="en-US" dirty="0">
                <a:latin typeface="Bebas Neue" panose="020B0506020202020201" pitchFamily="34" charset="0"/>
              </a:rPr>
              <a:t>BASE DE DADOS</a:t>
            </a:r>
          </a:p>
        </p:txBody>
      </p:sp>
      <p:graphicFrame>
        <p:nvGraphicFramePr>
          <p:cNvPr id="9" name="Tabellenplatzhalter 8" descr="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PresentationLoad.com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2882926"/>
              </p:ext>
            </p:extLst>
          </p:nvPr>
        </p:nvGraphicFramePr>
        <p:xfrm>
          <a:off x="1052724" y="1718617"/>
          <a:ext cx="10084965" cy="4247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9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9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69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6132">
                <a:tc>
                  <a:txBody>
                    <a:bodyPr/>
                    <a:lstStyle/>
                    <a:p>
                      <a:pPr algn="ctr"/>
                      <a:r>
                        <a:rPr lang="de-DE" sz="1800" b="0" dirty="0">
                          <a:latin typeface="Bebas Neue" panose="020B0506020202020201" pitchFamily="34" charset="0"/>
                        </a:rPr>
                        <a:t>LATITUDE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dirty="0">
                          <a:latin typeface="Bebas Neue" panose="020B0506020202020201" pitchFamily="34" charset="0"/>
                        </a:rPr>
                        <a:t>LONGITUDE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dirty="0">
                          <a:latin typeface="Bebas Neue" panose="020B0506020202020201" pitchFamily="34" charset="0"/>
                        </a:rPr>
                        <a:t>TEM A DOENÇA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dirty="0" err="1">
                          <a:latin typeface="Bebas Neue" panose="020B0506020202020201" pitchFamily="34" charset="0"/>
                        </a:rPr>
                        <a:t>Renda</a:t>
                      </a:r>
                      <a:endParaRPr lang="de-DE" sz="1800" b="0" dirty="0">
                        <a:latin typeface="Bebas Neue" panose="020B0506020202020201" pitchFamily="34" charset="0"/>
                      </a:endParaRP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dirty="0">
                          <a:latin typeface="Bebas Neue" panose="020B0506020202020201" pitchFamily="34" charset="0"/>
                        </a:rPr>
                        <a:t>GÊNERO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1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11,000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53,000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SIM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err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Até</a:t>
                      </a:r>
                      <a:r>
                        <a:rPr lang="de-DE" sz="18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 5 SM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err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Feminino</a:t>
                      </a:r>
                      <a:endParaRPr lang="de-DE" sz="1800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5B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1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>
                          <a:solidFill>
                            <a:srgbClr val="FFFFFF"/>
                          </a:solidFill>
                        </a:rPr>
                        <a:t>-33,000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>
                          <a:solidFill>
                            <a:srgbClr val="FFFFFF"/>
                          </a:solidFill>
                        </a:rPr>
                        <a:t>10,000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>
                          <a:solidFill>
                            <a:srgbClr val="FFFFFF"/>
                          </a:solidFill>
                        </a:rPr>
                        <a:t>NÃO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err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Até</a:t>
                      </a:r>
                      <a:r>
                        <a:rPr lang="de-DE" sz="18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 5 SM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err="1">
                          <a:solidFill>
                            <a:srgbClr val="FFFFFF"/>
                          </a:solidFill>
                        </a:rPr>
                        <a:t>Masculino</a:t>
                      </a:r>
                      <a:endParaRPr lang="de-DE" sz="1800" dirty="0">
                        <a:solidFill>
                          <a:srgbClr val="FFFFFF"/>
                        </a:solidFill>
                      </a:endParaRP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1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39,000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159,000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>
                          <a:solidFill>
                            <a:srgbClr val="FFFFFF"/>
                          </a:solidFill>
                        </a:rPr>
                        <a:t>NÃO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De 5 a 10 SM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err="1">
                          <a:solidFill>
                            <a:srgbClr val="FFFFFF"/>
                          </a:solidFill>
                        </a:rPr>
                        <a:t>Masculino</a:t>
                      </a:r>
                      <a:endParaRPr lang="de-DE" sz="1800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5B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1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-28,000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114,000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>
                          <a:solidFill>
                            <a:srgbClr val="FFFFFF"/>
                          </a:solidFill>
                        </a:rPr>
                        <a:t>NÃO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Mais de 10 SM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Feminino</a:t>
                      </a:r>
                      <a:endParaRPr lang="de-DE" sz="1800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1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6,000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44,000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SIM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err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Até</a:t>
                      </a:r>
                      <a:r>
                        <a:rPr lang="de-DE" sz="18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 5 SM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Feminino</a:t>
                      </a:r>
                      <a:endParaRPr lang="de-DE" sz="1800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5B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1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-86,000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119,000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SIM</a:t>
                      </a:r>
                      <a:endParaRPr lang="de-DE" sz="1800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De 5 a 10 SM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err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Feminino</a:t>
                      </a:r>
                      <a:endParaRPr lang="de-DE" sz="1800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1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-43,000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51,000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SIM</a:t>
                      </a:r>
                      <a:endParaRPr lang="de-DE" sz="1800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Mais de 10 SM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err="1">
                          <a:solidFill>
                            <a:srgbClr val="FFFFFF"/>
                          </a:solidFill>
                        </a:rPr>
                        <a:t>Masculino</a:t>
                      </a:r>
                      <a:endParaRPr lang="de-DE" sz="1800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5B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6132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>
                          <a:solidFill>
                            <a:srgbClr val="FFFFFF"/>
                          </a:solidFill>
                        </a:rPr>
                        <a:t>37,000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>
                          <a:solidFill>
                            <a:srgbClr val="FFFFFF"/>
                          </a:solidFill>
                        </a:rPr>
                        <a:t>93,000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SIM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De 5 a 10 SM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err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Feminino</a:t>
                      </a:r>
                      <a:endParaRPr lang="de-DE" sz="1800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61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-29,000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80,000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NÃO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Mais de 10 SM</a:t>
                      </a:r>
                      <a:endParaRPr lang="de-DE" sz="1800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5B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err="1">
                          <a:solidFill>
                            <a:srgbClr val="FFFFFF"/>
                          </a:solidFill>
                        </a:rPr>
                        <a:t>Masculino</a:t>
                      </a:r>
                      <a:endParaRPr lang="de-DE" sz="1800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5B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6132">
                <a:tc>
                  <a:txBody>
                    <a:bodyPr/>
                    <a:lstStyle/>
                    <a:p>
                      <a:pPr algn="ctr"/>
                      <a:r>
                        <a:rPr lang="de-DE" sz="1800" dirty="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dirty="0">
                          <a:solidFill>
                            <a:srgbClr val="FFFFFF"/>
                          </a:solidFill>
                        </a:rPr>
                        <a:t>...</a:t>
                      </a:r>
                    </a:p>
                  </a:txBody>
                  <a:tcPr marL="144164" marR="144164">
                    <a:lnL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262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Textplatzhalter 3"/>
          <p:cNvSpPr>
            <a:spLocks noGrp="1"/>
          </p:cNvSpPr>
          <p:nvPr>
            <p:ph type="body" sz="quarter" idx="13"/>
          </p:nvPr>
        </p:nvSpPr>
        <p:spPr bwMode="ltGray">
          <a:xfrm>
            <a:off x="516252" y="1139012"/>
            <a:ext cx="11133137" cy="541474"/>
          </a:xfrm>
        </p:spPr>
        <p:txBody>
          <a:bodyPr vert="horz" lIns="10800" tIns="0" rIns="0" bIns="0" rtlCol="0" anchor="t" anchorCtr="0">
            <a:no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Suponha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temos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seguinte</a:t>
            </a:r>
            <a:r>
              <a:rPr lang="en-US" dirty="0">
                <a:solidFill>
                  <a:schemeClr val="bg1"/>
                </a:solidFill>
              </a:rPr>
              <a:t> base de dados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77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6252" y="410830"/>
            <a:ext cx="11133349" cy="1073122"/>
          </a:xfrm>
          <a:solidFill>
            <a:srgbClr val="262626"/>
          </a:solidFill>
        </p:spPr>
        <p:txBody>
          <a:bodyPr/>
          <a:lstStyle/>
          <a:p>
            <a:r>
              <a:rPr lang="en-US" dirty="0">
                <a:latin typeface="Bebas Neue" panose="020B0506020202020201" pitchFamily="34" charset="0"/>
              </a:rPr>
              <a:t>BASE DE DADOS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Longitude: s1</a:t>
            </a:r>
          </a:p>
          <a:p>
            <a:r>
              <a:rPr lang="en-US" dirty="0"/>
              <a:t>Latitude: s2</a:t>
            </a:r>
          </a:p>
          <a:p>
            <a:r>
              <a:rPr lang="en-US" dirty="0"/>
              <a:t>Tem a </a:t>
            </a:r>
            <a:r>
              <a:rPr lang="en-US" dirty="0" err="1"/>
              <a:t>doença</a:t>
            </a:r>
            <a:r>
              <a:rPr lang="en-US" dirty="0"/>
              <a:t>: y ∈ {0,1}</a:t>
            </a:r>
          </a:p>
          <a:p>
            <a:r>
              <a:rPr lang="en-US" dirty="0"/>
              <a:t>Renda: x1 ∈ {1,2,3}</a:t>
            </a:r>
          </a:p>
          <a:p>
            <a:r>
              <a:rPr lang="en-US" dirty="0" err="1"/>
              <a:t>Gênero</a:t>
            </a:r>
            <a:r>
              <a:rPr lang="en-US" dirty="0"/>
              <a:t>: x2 ∈ {1,2}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FF"/>
                </a:solidFill>
              </a:rPr>
              <a:t>Recodificando</a:t>
            </a:r>
            <a:r>
              <a:rPr lang="en-US" dirty="0">
                <a:solidFill>
                  <a:srgbClr val="FFFFFF"/>
                </a:solidFill>
              </a:rPr>
              <a:t> as </a:t>
            </a:r>
            <a:r>
              <a:rPr lang="en-US" dirty="0" err="1">
                <a:solidFill>
                  <a:srgbClr val="FFFFFF"/>
                </a:solidFill>
              </a:rPr>
              <a:t>variáveis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temos</a:t>
            </a:r>
            <a:r>
              <a:rPr lang="en-US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13" name="Rectangle 20"/>
          <p:cNvSpPr>
            <a:spLocks noChangeArrowheads="1"/>
          </p:cNvSpPr>
          <p:nvPr/>
        </p:nvSpPr>
        <p:spPr bwMode="auto">
          <a:xfrm>
            <a:off x="-1" y="4764908"/>
            <a:ext cx="12190414" cy="2093093"/>
          </a:xfrm>
          <a:prstGeom prst="rect">
            <a:avLst/>
          </a:prstGeom>
          <a:solidFill>
            <a:srgbClr val="144D73"/>
          </a:solidFill>
          <a:ln>
            <a:noFill/>
          </a:ln>
          <a:extLst/>
        </p:spPr>
        <p:txBody>
          <a:bodyPr vert="horz" wrap="square" lIns="540000" tIns="180000" rIns="540000" bIns="180000" numCol="1" anchor="ctr" anchorCtr="0" compatLnSpc="1">
            <a:prstTxWarp prst="textNoShape">
              <a:avLst/>
            </a:prstTxWarp>
          </a:bodyPr>
          <a:lstStyle/>
          <a:p>
            <a:r>
              <a:rPr lang="en-US" sz="2400" dirty="0">
                <a:solidFill>
                  <a:srgbClr val="FFFFFF"/>
                </a:solidFill>
                <a:latin typeface="+mj-lt"/>
              </a:rPr>
              <a:t>O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nosso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objetivo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é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gerar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localizações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sintéticas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{s1,s2} e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divulgá-las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ao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invés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divulgar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as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localizações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originais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. As bases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sintéticas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serão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criadas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a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partir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das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combinações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das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outras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variáveis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: y, x1 e x2.</a:t>
            </a:r>
          </a:p>
        </p:txBody>
      </p:sp>
      <p:grpSp>
        <p:nvGrpSpPr>
          <p:cNvPr id="14" name="Gruppieren 7"/>
          <p:cNvGrpSpPr/>
          <p:nvPr/>
        </p:nvGrpSpPr>
        <p:grpSpPr>
          <a:xfrm>
            <a:off x="0" y="4633343"/>
            <a:ext cx="12190413" cy="397749"/>
            <a:chOff x="0" y="4451927"/>
            <a:chExt cx="12190413" cy="397749"/>
          </a:xfrm>
          <a:solidFill>
            <a:schemeClr val="accent1"/>
          </a:solidFill>
        </p:grpSpPr>
        <p:sp>
          <p:nvSpPr>
            <p:cNvPr id="15" name="Rechteck 2"/>
            <p:cNvSpPr/>
            <p:nvPr/>
          </p:nvSpPr>
          <p:spPr>
            <a:xfrm>
              <a:off x="0" y="4451927"/>
              <a:ext cx="12190413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Gleichschenkliges Dreieck 11"/>
            <p:cNvSpPr/>
            <p:nvPr/>
          </p:nvSpPr>
          <p:spPr bwMode="auto">
            <a:xfrm rot="10800000">
              <a:off x="544416" y="4583492"/>
              <a:ext cx="542945" cy="266184"/>
            </a:xfrm>
            <a:prstGeom prst="triangle">
              <a:avLst/>
            </a:prstGeom>
            <a:grpFill/>
            <a:ln w="12700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83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32599" y="1141014"/>
            <a:ext cx="8027999" cy="5436000"/>
          </a:xfrm>
          <a:prstGeom prst="rect">
            <a:avLst/>
          </a:prstGeom>
        </p:spPr>
      </p:pic>
      <p:sp>
        <p:nvSpPr>
          <p:cNvPr id="11" name="Titel 18"/>
          <p:cNvSpPr>
            <a:spLocks noGrp="1"/>
          </p:cNvSpPr>
          <p:nvPr>
            <p:ph type="title"/>
          </p:nvPr>
        </p:nvSpPr>
        <p:spPr bwMode="ltGray"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Bebas Neue" panose="020B0606020202050201" pitchFamily="34" charset="0"/>
              </a:rPr>
              <a:t>INTENSIDADES ORIGINAIS</a:t>
            </a:r>
            <a:endParaRPr lang="en-US" dirty="0">
              <a:latin typeface="Bebas Neue" panose="020B0506020202020201" pitchFamily="34" charset="0"/>
            </a:endParaRPr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 flipH="1">
            <a:off x="9210307" y="0"/>
            <a:ext cx="2980100" cy="6858000"/>
          </a:xfrm>
          <a:prstGeom prst="rect">
            <a:avLst/>
          </a:prstGeom>
          <a:solidFill>
            <a:srgbClr val="144D73"/>
          </a:solidFill>
          <a:ln>
            <a:noFill/>
          </a:ln>
          <a:ex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7" name="Gruppieren 5"/>
          <p:cNvGrpSpPr/>
          <p:nvPr/>
        </p:nvGrpSpPr>
        <p:grpSpPr>
          <a:xfrm>
            <a:off x="8814938" y="0"/>
            <a:ext cx="395369" cy="6858002"/>
            <a:chOff x="7968218" y="0"/>
            <a:chExt cx="395369" cy="6858002"/>
          </a:xfrm>
          <a:solidFill>
            <a:schemeClr val="accent1"/>
          </a:solidFill>
        </p:grpSpPr>
        <p:sp>
          <p:nvSpPr>
            <p:cNvPr id="18" name="Rechteck 15"/>
            <p:cNvSpPr/>
            <p:nvPr/>
          </p:nvSpPr>
          <p:spPr bwMode="auto">
            <a:xfrm>
              <a:off x="8229597" y="0"/>
              <a:ext cx="133990" cy="6858002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</a:pPr>
              <a:endParaRPr lang="en-US" sz="2800" dirty="0">
                <a:solidFill>
                  <a:srgbClr val="000000"/>
                </a:solidFill>
                <a:latin typeface="Calibri "/>
              </a:endParaRPr>
            </a:p>
          </p:txBody>
        </p:sp>
        <p:sp>
          <p:nvSpPr>
            <p:cNvPr id="19" name="Gleichschenkliges Dreieck 50"/>
            <p:cNvSpPr/>
            <p:nvPr/>
          </p:nvSpPr>
          <p:spPr bwMode="auto">
            <a:xfrm rot="16200000">
              <a:off x="7829535" y="1906518"/>
              <a:ext cx="543550" cy="266184"/>
            </a:xfrm>
            <a:prstGeom prst="triangle">
              <a:avLst/>
            </a:prstGeom>
            <a:grpFill/>
            <a:ln w="12700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601130" y="1166656"/>
            <a:ext cx="2404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Baba Neue"/>
                <a:cs typeface="Baba Neue"/>
              </a:rPr>
              <a:t>Longitudes e latitudes dos </a:t>
            </a:r>
            <a:r>
              <a:rPr lang="en-US" sz="2400" dirty="0" err="1">
                <a:solidFill>
                  <a:srgbClr val="FFFFFF"/>
                </a:solidFill>
                <a:latin typeface="Baba Neue"/>
                <a:cs typeface="Baba Neue"/>
              </a:rPr>
              <a:t>indivíduos</a:t>
            </a:r>
            <a:r>
              <a:rPr lang="en-US" sz="2400" dirty="0">
                <a:solidFill>
                  <a:srgbClr val="FFFFFF"/>
                </a:solidFill>
                <a:latin typeface="Baba Neue"/>
                <a:cs typeface="Baba Neue"/>
              </a:rPr>
              <a:t> do </a:t>
            </a:r>
            <a:r>
              <a:rPr lang="en-US" sz="2400" dirty="0" err="1">
                <a:solidFill>
                  <a:srgbClr val="FFFFFF"/>
                </a:solidFill>
                <a:latin typeface="Baba Neue"/>
                <a:cs typeface="Baba Neue"/>
              </a:rPr>
              <a:t>banco</a:t>
            </a:r>
            <a:r>
              <a:rPr lang="en-US" sz="2400" dirty="0">
                <a:solidFill>
                  <a:srgbClr val="FFFFFF"/>
                </a:solidFill>
                <a:latin typeface="Baba Neue"/>
                <a:cs typeface="Baba Neue"/>
              </a:rPr>
              <a:t> de dados</a:t>
            </a:r>
          </a:p>
        </p:txBody>
      </p:sp>
    </p:spTree>
    <p:extLst>
      <p:ext uri="{BB962C8B-B14F-4D97-AF65-F5344CB8AC3E}">
        <p14:creationId xmlns:p14="http://schemas.microsoft.com/office/powerpoint/2010/main" val="161311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8"/>
          <p:cNvSpPr>
            <a:spLocks noGrp="1"/>
          </p:cNvSpPr>
          <p:nvPr>
            <p:ph type="title"/>
          </p:nvPr>
        </p:nvSpPr>
        <p:spPr bwMode="ltGray"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Bebas Neue" panose="020B0606020202050201" pitchFamily="34" charset="0"/>
              </a:rPr>
              <a:t>INTENSIDADES ORIGINAIS</a:t>
            </a:r>
            <a:endParaRPr lang="en-US" dirty="0">
              <a:latin typeface="Bebas Neue" panose="020B0506020202020201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99" y="1166656"/>
            <a:ext cx="8010140" cy="5410358"/>
          </a:xfrm>
          <a:prstGeom prst="rect">
            <a:avLst/>
          </a:prstGeom>
        </p:spPr>
      </p:pic>
      <p:sp>
        <p:nvSpPr>
          <p:cNvPr id="15" name="Rectangle 20"/>
          <p:cNvSpPr>
            <a:spLocks noChangeArrowheads="1"/>
          </p:cNvSpPr>
          <p:nvPr/>
        </p:nvSpPr>
        <p:spPr bwMode="auto">
          <a:xfrm flipH="1">
            <a:off x="9210307" y="0"/>
            <a:ext cx="2980100" cy="6858000"/>
          </a:xfrm>
          <a:prstGeom prst="rect">
            <a:avLst/>
          </a:prstGeom>
          <a:solidFill>
            <a:srgbClr val="144D73"/>
          </a:solidFill>
          <a:ln>
            <a:noFill/>
          </a:ln>
          <a:ex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7" name="Gruppieren 5"/>
          <p:cNvGrpSpPr/>
          <p:nvPr/>
        </p:nvGrpSpPr>
        <p:grpSpPr>
          <a:xfrm>
            <a:off x="8814938" y="0"/>
            <a:ext cx="395369" cy="6858002"/>
            <a:chOff x="7968218" y="0"/>
            <a:chExt cx="395369" cy="6858002"/>
          </a:xfrm>
          <a:solidFill>
            <a:schemeClr val="accent1"/>
          </a:solidFill>
        </p:grpSpPr>
        <p:sp>
          <p:nvSpPr>
            <p:cNvPr id="18" name="Rechteck 15"/>
            <p:cNvSpPr/>
            <p:nvPr/>
          </p:nvSpPr>
          <p:spPr bwMode="auto">
            <a:xfrm>
              <a:off x="8229597" y="0"/>
              <a:ext cx="133990" cy="6858002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</a:pPr>
              <a:endParaRPr lang="en-US" sz="2800" dirty="0">
                <a:solidFill>
                  <a:srgbClr val="000000"/>
                </a:solidFill>
                <a:latin typeface="Calibri "/>
              </a:endParaRPr>
            </a:p>
          </p:txBody>
        </p:sp>
        <p:sp>
          <p:nvSpPr>
            <p:cNvPr id="19" name="Gleichschenkliges Dreieck 50"/>
            <p:cNvSpPr/>
            <p:nvPr/>
          </p:nvSpPr>
          <p:spPr bwMode="auto">
            <a:xfrm rot="16200000">
              <a:off x="7829535" y="1906518"/>
              <a:ext cx="543550" cy="266184"/>
            </a:xfrm>
            <a:prstGeom prst="triangle">
              <a:avLst/>
            </a:prstGeom>
            <a:grpFill/>
            <a:ln w="12700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601130" y="1166656"/>
            <a:ext cx="2404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Baba Neue"/>
                <a:cs typeface="Baba Neue"/>
              </a:rPr>
              <a:t>Longitudes e latitudes dos </a:t>
            </a:r>
            <a:r>
              <a:rPr lang="en-US" sz="2400" dirty="0" err="1">
                <a:solidFill>
                  <a:srgbClr val="FFFFFF"/>
                </a:solidFill>
                <a:latin typeface="Baba Neue"/>
                <a:cs typeface="Baba Neue"/>
              </a:rPr>
              <a:t>indivíduos</a:t>
            </a:r>
            <a:r>
              <a:rPr lang="en-US" sz="2400" dirty="0">
                <a:solidFill>
                  <a:srgbClr val="FFFFFF"/>
                </a:solidFill>
                <a:latin typeface="Baba Neue"/>
                <a:cs typeface="Baba Neue"/>
              </a:rPr>
              <a:t> do </a:t>
            </a:r>
            <a:r>
              <a:rPr lang="en-US" sz="2400" dirty="0" err="1">
                <a:solidFill>
                  <a:srgbClr val="FFFFFF"/>
                </a:solidFill>
                <a:latin typeface="Baba Neue"/>
                <a:cs typeface="Baba Neue"/>
              </a:rPr>
              <a:t>banco</a:t>
            </a:r>
            <a:r>
              <a:rPr lang="en-US" sz="2400" dirty="0">
                <a:solidFill>
                  <a:srgbClr val="FFFFFF"/>
                </a:solidFill>
                <a:latin typeface="Baba Neue"/>
                <a:cs typeface="Baba Neue"/>
              </a:rPr>
              <a:t> de dados</a:t>
            </a:r>
          </a:p>
        </p:txBody>
      </p:sp>
    </p:spTree>
    <p:extLst>
      <p:ext uri="{BB962C8B-B14F-4D97-AF65-F5344CB8AC3E}">
        <p14:creationId xmlns:p14="http://schemas.microsoft.com/office/powerpoint/2010/main" val="226938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599" y="1141014"/>
            <a:ext cx="8027999" cy="5436000"/>
          </a:xfrm>
          <a:prstGeom prst="rect">
            <a:avLst/>
          </a:prstGeom>
        </p:spPr>
      </p:pic>
      <p:sp>
        <p:nvSpPr>
          <p:cNvPr id="11" name="Titel 18"/>
          <p:cNvSpPr>
            <a:spLocks noGrp="1"/>
          </p:cNvSpPr>
          <p:nvPr>
            <p:ph type="title"/>
          </p:nvPr>
        </p:nvSpPr>
        <p:spPr bwMode="ltGray"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Bebas Neue" panose="020B0606020202050201" pitchFamily="34" charset="0"/>
              </a:rPr>
              <a:t>INTENSIDADES ESTIMADAS</a:t>
            </a:r>
            <a:endParaRPr lang="en-US" dirty="0">
              <a:latin typeface="Bebas Neue" panose="020B0506020202020201" pitchFamily="34" charset="0"/>
            </a:endParaRPr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 flipH="1">
            <a:off x="9210307" y="0"/>
            <a:ext cx="2980100" cy="6858000"/>
          </a:xfrm>
          <a:prstGeom prst="rect">
            <a:avLst/>
          </a:prstGeom>
          <a:solidFill>
            <a:srgbClr val="144D73"/>
          </a:solidFill>
          <a:ln>
            <a:noFill/>
          </a:ln>
          <a:ex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7" name="Gruppieren 5"/>
          <p:cNvGrpSpPr/>
          <p:nvPr/>
        </p:nvGrpSpPr>
        <p:grpSpPr>
          <a:xfrm>
            <a:off x="8814938" y="0"/>
            <a:ext cx="395369" cy="6858002"/>
            <a:chOff x="7968218" y="0"/>
            <a:chExt cx="395369" cy="6858002"/>
          </a:xfrm>
          <a:solidFill>
            <a:schemeClr val="accent1"/>
          </a:solidFill>
        </p:grpSpPr>
        <p:sp>
          <p:nvSpPr>
            <p:cNvPr id="18" name="Rechteck 15"/>
            <p:cNvSpPr/>
            <p:nvPr/>
          </p:nvSpPr>
          <p:spPr bwMode="auto">
            <a:xfrm>
              <a:off x="8229597" y="0"/>
              <a:ext cx="133990" cy="6858002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</a:pPr>
              <a:endParaRPr lang="en-US" sz="2800" dirty="0">
                <a:solidFill>
                  <a:srgbClr val="000000"/>
                </a:solidFill>
                <a:latin typeface="Calibri "/>
              </a:endParaRPr>
            </a:p>
          </p:txBody>
        </p:sp>
        <p:sp>
          <p:nvSpPr>
            <p:cNvPr id="19" name="Gleichschenkliges Dreieck 50"/>
            <p:cNvSpPr/>
            <p:nvPr/>
          </p:nvSpPr>
          <p:spPr bwMode="auto">
            <a:xfrm rot="16200000">
              <a:off x="7829535" y="1906518"/>
              <a:ext cx="543550" cy="266184"/>
            </a:xfrm>
            <a:prstGeom prst="triangle">
              <a:avLst/>
            </a:prstGeom>
            <a:grpFill/>
            <a:ln w="12700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601130" y="1166656"/>
            <a:ext cx="24040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Baba Neue"/>
                <a:cs typeface="Baba Neue"/>
              </a:rPr>
              <a:t>Longitudes e latitudes </a:t>
            </a:r>
            <a:r>
              <a:rPr lang="en-US" sz="2400" dirty="0" err="1">
                <a:solidFill>
                  <a:srgbClr val="FFFFFF"/>
                </a:solidFill>
                <a:latin typeface="Baba Neue"/>
                <a:cs typeface="Baba Neue"/>
              </a:rPr>
              <a:t>estimadas</a:t>
            </a:r>
            <a:r>
              <a:rPr lang="en-US" sz="2400" dirty="0">
                <a:solidFill>
                  <a:srgbClr val="FFFFFF"/>
                </a:solidFill>
                <a:latin typeface="Baba Neue"/>
                <a:cs typeface="Baba Neue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Baba Neue"/>
                <a:cs typeface="Baba Neue"/>
              </a:rPr>
              <a:t>pelo</a:t>
            </a:r>
            <a:r>
              <a:rPr lang="en-US" sz="2400" dirty="0">
                <a:solidFill>
                  <a:srgbClr val="FFFFFF"/>
                </a:solidFill>
                <a:latin typeface="Baba Neue"/>
                <a:cs typeface="Baba Neue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Baba Neue"/>
                <a:cs typeface="Baba Neue"/>
              </a:rPr>
              <a:t>modelo</a:t>
            </a:r>
            <a:r>
              <a:rPr lang="en-US" sz="2400" dirty="0">
                <a:solidFill>
                  <a:srgbClr val="FFFFFF"/>
                </a:solidFill>
                <a:latin typeface="Baba Neue"/>
                <a:cs typeface="Baba Neue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Baba Neue"/>
                <a:cs typeface="Baba Neue"/>
              </a:rPr>
              <a:t>usando</a:t>
            </a:r>
            <a:r>
              <a:rPr lang="en-US" sz="2400" dirty="0">
                <a:solidFill>
                  <a:srgbClr val="FFFFFF"/>
                </a:solidFill>
                <a:latin typeface="Baba Neue"/>
                <a:cs typeface="Baba Neue"/>
              </a:rPr>
              <a:t> as </a:t>
            </a:r>
            <a:r>
              <a:rPr lang="en-US" sz="2400" dirty="0" err="1">
                <a:solidFill>
                  <a:srgbClr val="FFFFFF"/>
                </a:solidFill>
                <a:latin typeface="Baba Neue"/>
                <a:cs typeface="Baba Neue"/>
              </a:rPr>
              <a:t>variáveis</a:t>
            </a:r>
            <a:r>
              <a:rPr lang="en-US" sz="2400" dirty="0">
                <a:solidFill>
                  <a:srgbClr val="FFFFFF"/>
                </a:solidFill>
                <a:latin typeface="Baba Neue"/>
                <a:cs typeface="Baba Neue"/>
              </a:rPr>
              <a:t> y, x1 e x2</a:t>
            </a:r>
          </a:p>
        </p:txBody>
      </p:sp>
    </p:spTree>
    <p:extLst>
      <p:ext uri="{BB962C8B-B14F-4D97-AF65-F5344CB8AC3E}">
        <p14:creationId xmlns:p14="http://schemas.microsoft.com/office/powerpoint/2010/main" val="174543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0"/>
          <p:cNvSpPr>
            <a:spLocks noChangeArrowheads="1"/>
          </p:cNvSpPr>
          <p:nvPr/>
        </p:nvSpPr>
        <p:spPr bwMode="auto">
          <a:xfrm flipH="1">
            <a:off x="7864626" y="0"/>
            <a:ext cx="4325783" cy="6858000"/>
          </a:xfrm>
          <a:prstGeom prst="rect">
            <a:avLst/>
          </a:prstGeom>
          <a:solidFill>
            <a:srgbClr val="144D73"/>
          </a:solidFill>
          <a:ln>
            <a:noFill/>
          </a:ln>
          <a:ex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" name="Inhaltsplatzhalter 1"/>
          <p:cNvSpPr txBox="1">
            <a:spLocks/>
          </p:cNvSpPr>
          <p:nvPr/>
        </p:nvSpPr>
        <p:spPr bwMode="ltGray">
          <a:xfrm>
            <a:off x="8134688" y="1571193"/>
            <a:ext cx="3621816" cy="424586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273050" indent="-27305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8038" indent="-27305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1088" indent="-1778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688" indent="-1778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875" indent="-179388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800" dirty="0">
                <a:solidFill>
                  <a:srgbClr val="FFFFFF"/>
                </a:solidFill>
                <a:latin typeface="Bebas Neue" panose="020B0506020202020201" pitchFamily="34" charset="0"/>
              </a:rPr>
              <a:t>A CADA MINUTO:</a:t>
            </a:r>
          </a:p>
        </p:txBody>
      </p:sp>
      <p:grpSp>
        <p:nvGrpSpPr>
          <p:cNvPr id="6" name="Gruppieren 5"/>
          <p:cNvGrpSpPr/>
          <p:nvPr/>
        </p:nvGrpSpPr>
        <p:grpSpPr>
          <a:xfrm>
            <a:off x="7469258" y="0"/>
            <a:ext cx="395369" cy="6858002"/>
            <a:chOff x="7968218" y="0"/>
            <a:chExt cx="395369" cy="6858002"/>
          </a:xfrm>
          <a:solidFill>
            <a:schemeClr val="accent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8229597" y="0"/>
              <a:ext cx="133990" cy="6858002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</a:pPr>
              <a:endParaRPr lang="en-US" sz="2800" dirty="0">
                <a:solidFill>
                  <a:srgbClr val="000000"/>
                </a:solidFill>
                <a:latin typeface="Calibri "/>
              </a:endParaRPr>
            </a:p>
          </p:txBody>
        </p:sp>
        <p:sp>
          <p:nvSpPr>
            <p:cNvPr id="51" name="Gleichschenkliges Dreieck 50"/>
            <p:cNvSpPr/>
            <p:nvPr/>
          </p:nvSpPr>
          <p:spPr bwMode="auto">
            <a:xfrm rot="16200000">
              <a:off x="7829535" y="1906518"/>
              <a:ext cx="543550" cy="266184"/>
            </a:xfrm>
            <a:prstGeom prst="triangle">
              <a:avLst/>
            </a:prstGeom>
            <a:grpFill/>
            <a:ln w="12700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Titel 18"/>
          <p:cNvSpPr>
            <a:spLocks noGrp="1"/>
          </p:cNvSpPr>
          <p:nvPr>
            <p:ph type="title"/>
          </p:nvPr>
        </p:nvSpPr>
        <p:spPr bwMode="ltGray"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Bebas Neue" panose="020B0606020202050201" pitchFamily="34" charset="0"/>
              </a:rPr>
              <a:t>DISPONIBILIZAÇÃO DOS DADOS</a:t>
            </a:r>
          </a:p>
        </p:txBody>
      </p:sp>
      <p:sp>
        <p:nvSpPr>
          <p:cNvPr id="13" name="Inhaltsplatzhalter 1"/>
          <p:cNvSpPr>
            <a:spLocks noGrp="1"/>
          </p:cNvSpPr>
          <p:nvPr>
            <p:ph idx="1"/>
          </p:nvPr>
        </p:nvSpPr>
        <p:spPr bwMode="ltGray">
          <a:xfrm>
            <a:off x="536575" y="1557338"/>
            <a:ext cx="7265826" cy="4245862"/>
          </a:xfrm>
        </p:spPr>
        <p:txBody>
          <a:bodyPr lIns="0"/>
          <a:lstStyle/>
          <a:p>
            <a:pPr marL="0" indent="0">
              <a:buNone/>
            </a:pPr>
            <a:br>
              <a:rPr lang="en-US" sz="2400" dirty="0">
                <a:solidFill>
                  <a:srgbClr val="FFFFFF"/>
                </a:solidFill>
                <a:latin typeface="Calibri "/>
              </a:rPr>
            </a:br>
            <a:r>
              <a:rPr lang="en-US" sz="2800" dirty="0">
                <a:solidFill>
                  <a:srgbClr val="FFFFFF"/>
                </a:solidFill>
                <a:latin typeface="Bebas Neue" panose="020B0506020202020201" pitchFamily="34" charset="0"/>
              </a:rPr>
              <a:t>OS DADOS ESTÃO EM TODA PARTE!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73594" y="2664356"/>
            <a:ext cx="1500201" cy="1189316"/>
          </a:xfrm>
          <a:prstGeom prst="ellipse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98224" y="3926944"/>
            <a:ext cx="3295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BaBA NEUE"/>
                <a:cs typeface="BaBA NEUE"/>
              </a:rPr>
              <a:t>7,6 </a:t>
            </a:r>
            <a:r>
              <a:rPr lang="en-US" sz="1600" dirty="0" err="1">
                <a:solidFill>
                  <a:srgbClr val="FFFFFF"/>
                </a:solidFill>
                <a:latin typeface="BaBA NEUE"/>
                <a:cs typeface="BaBA NEUE"/>
              </a:rPr>
              <a:t>bilhões</a:t>
            </a:r>
            <a:r>
              <a:rPr lang="en-US" sz="1600" dirty="0">
                <a:solidFill>
                  <a:srgbClr val="FFFFFF"/>
                </a:solidFill>
                <a:latin typeface="BaBA NEUE"/>
                <a:cs typeface="BaBA NEUE"/>
              </a:rPr>
              <a:t> de </a:t>
            </a:r>
            <a:r>
              <a:rPr lang="en-US" sz="1600" dirty="0" err="1">
                <a:solidFill>
                  <a:srgbClr val="FFFFFF"/>
                </a:solidFill>
                <a:latin typeface="BaBA NEUE"/>
                <a:cs typeface="BaBA NEUE"/>
              </a:rPr>
              <a:t>pessoas</a:t>
            </a:r>
            <a:r>
              <a:rPr lang="en-US" sz="1600" dirty="0">
                <a:solidFill>
                  <a:srgbClr val="FFFFFF"/>
                </a:solidFill>
                <a:latin typeface="BaBA NEUE"/>
                <a:cs typeface="BaBA NEUE"/>
              </a:rPr>
              <a:t> no </a:t>
            </a:r>
            <a:r>
              <a:rPr lang="en-US" sz="1600" dirty="0" err="1">
                <a:solidFill>
                  <a:srgbClr val="FFFFFF"/>
                </a:solidFill>
                <a:latin typeface="BaBA NEUE"/>
                <a:cs typeface="BaBA NEUE"/>
              </a:rPr>
              <a:t>mundo</a:t>
            </a:r>
            <a:endParaRPr lang="en-US" sz="1600" dirty="0">
              <a:solidFill>
                <a:srgbClr val="FFFFFF"/>
              </a:solidFill>
              <a:latin typeface="BaBA NEUE"/>
              <a:cs typeface="BaBA NEU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15742" y="5639621"/>
            <a:ext cx="2665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BaBA NEUE"/>
                <a:cs typeface="BaBA NEUE"/>
              </a:rPr>
              <a:t>3,9 </a:t>
            </a:r>
            <a:r>
              <a:rPr lang="en-US" sz="1600" dirty="0" err="1">
                <a:solidFill>
                  <a:srgbClr val="FFFFFF"/>
                </a:solidFill>
                <a:latin typeface="BaBA NEUE"/>
                <a:cs typeface="BaBA NEUE"/>
              </a:rPr>
              <a:t>bilhões</a:t>
            </a:r>
            <a:r>
              <a:rPr lang="en-US" sz="1600" dirty="0">
                <a:solidFill>
                  <a:srgbClr val="FFFFFF"/>
                </a:solidFill>
                <a:latin typeface="BaBA NEUE"/>
                <a:cs typeface="BaBA NEUE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BaBA NEUE"/>
                <a:cs typeface="BaBA NEUE"/>
              </a:rPr>
              <a:t>usam</a:t>
            </a:r>
            <a:r>
              <a:rPr lang="en-US" sz="1600" dirty="0">
                <a:solidFill>
                  <a:srgbClr val="FFFFFF"/>
                </a:solidFill>
                <a:latin typeface="BaBA NEUE"/>
                <a:cs typeface="BaBA NEUE"/>
              </a:rPr>
              <a:t> a internet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37614" y="2511772"/>
            <a:ext cx="2685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Baba Neue"/>
                <a:cs typeface="Baba Neue"/>
              </a:rPr>
              <a:t>510.000 posts no Facebook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5218" y="2423241"/>
            <a:ext cx="537696" cy="497952"/>
          </a:xfrm>
          <a:prstGeom prst="ellipse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637614" y="3165500"/>
            <a:ext cx="3745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Baba Neue"/>
                <a:cs typeface="Baba Neue"/>
              </a:rPr>
              <a:t>120 </a:t>
            </a:r>
            <a:r>
              <a:rPr lang="en-US" sz="1600" dirty="0" err="1">
                <a:solidFill>
                  <a:srgbClr val="FFFFFF"/>
                </a:solidFill>
                <a:latin typeface="Baba Neue"/>
                <a:cs typeface="Baba Neue"/>
              </a:rPr>
              <a:t>profissionais</a:t>
            </a:r>
            <a:r>
              <a:rPr lang="en-US" sz="1600" dirty="0">
                <a:solidFill>
                  <a:srgbClr val="FFFFFF"/>
                </a:solidFill>
                <a:latin typeface="Baba Neue"/>
                <a:cs typeface="Baba Neue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Baba Neue"/>
                <a:cs typeface="Baba Neue"/>
              </a:rPr>
              <a:t>entram</a:t>
            </a:r>
            <a:r>
              <a:rPr lang="en-US" sz="1600" dirty="0">
                <a:solidFill>
                  <a:srgbClr val="FFFFFF"/>
                </a:solidFill>
                <a:latin typeface="Baba Neue"/>
                <a:cs typeface="Baba Neue"/>
              </a:rPr>
              <a:t> no </a:t>
            </a:r>
            <a:r>
              <a:rPr lang="en-US" sz="1600" dirty="0" err="1">
                <a:solidFill>
                  <a:srgbClr val="FFFFFF"/>
                </a:solidFill>
                <a:latin typeface="Baba Neue"/>
                <a:cs typeface="Baba Neue"/>
              </a:rPr>
              <a:t>Linkedin</a:t>
            </a:r>
            <a:endParaRPr lang="en-US" sz="1600" dirty="0">
              <a:solidFill>
                <a:srgbClr val="FFFFFF"/>
              </a:solidFill>
              <a:latin typeface="Baba Neue"/>
              <a:cs typeface="Baba Neue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5218" y="3084172"/>
            <a:ext cx="547200" cy="537689"/>
          </a:xfrm>
          <a:prstGeom prst="ellipse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637614" y="3847849"/>
            <a:ext cx="309609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Baba Neue"/>
                <a:cs typeface="Baba Neue"/>
              </a:rPr>
              <a:t>3,8 </a:t>
            </a:r>
            <a:r>
              <a:rPr lang="en-US" sz="1600" dirty="0" err="1">
                <a:solidFill>
                  <a:srgbClr val="FFFFFF"/>
                </a:solidFill>
                <a:latin typeface="Baba Neue"/>
                <a:cs typeface="Baba Neue"/>
              </a:rPr>
              <a:t>milhões</a:t>
            </a:r>
            <a:r>
              <a:rPr lang="en-US" sz="1600" dirty="0">
                <a:solidFill>
                  <a:srgbClr val="FFFFFF"/>
                </a:solidFill>
                <a:latin typeface="Baba Neue"/>
                <a:cs typeface="Baba Neue"/>
              </a:rPr>
              <a:t> de </a:t>
            </a:r>
            <a:r>
              <a:rPr lang="en-US" sz="1600" dirty="0" err="1">
                <a:solidFill>
                  <a:srgbClr val="FFFFFF"/>
                </a:solidFill>
                <a:latin typeface="Baba Neue"/>
                <a:cs typeface="Baba Neue"/>
              </a:rPr>
              <a:t>buscas</a:t>
            </a:r>
            <a:r>
              <a:rPr lang="en-US" sz="1600" dirty="0">
                <a:solidFill>
                  <a:srgbClr val="FFFFFF"/>
                </a:solidFill>
                <a:latin typeface="Baba Neue"/>
                <a:cs typeface="Baba Neue"/>
              </a:rPr>
              <a:t> no Google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5026" y="3733926"/>
            <a:ext cx="592588" cy="557335"/>
          </a:xfrm>
          <a:prstGeom prst="ellipse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637614" y="4543743"/>
            <a:ext cx="3267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Baba Neue"/>
                <a:cs typeface="Baba Neue"/>
              </a:rPr>
              <a:t>45.788 </a:t>
            </a:r>
            <a:r>
              <a:rPr lang="en-US" sz="1600" dirty="0" err="1">
                <a:solidFill>
                  <a:srgbClr val="FFFFFF"/>
                </a:solidFill>
                <a:latin typeface="Baba Neue"/>
                <a:cs typeface="Baba Neue"/>
              </a:rPr>
              <a:t>viagens</a:t>
            </a:r>
            <a:r>
              <a:rPr lang="en-US" sz="1600" dirty="0">
                <a:solidFill>
                  <a:srgbClr val="FFFFFF"/>
                </a:solidFill>
                <a:latin typeface="Baba Neue"/>
                <a:cs typeface="Baba Neue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Baba Neue"/>
                <a:cs typeface="Baba Neue"/>
              </a:rPr>
              <a:t>na</a:t>
            </a:r>
            <a:r>
              <a:rPr lang="en-US" sz="1600" dirty="0">
                <a:solidFill>
                  <a:srgbClr val="FFFFFF"/>
                </a:solidFill>
                <a:latin typeface="Baba Neue"/>
                <a:cs typeface="Baba Neue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Baba Neue"/>
                <a:cs typeface="Baba Neue"/>
              </a:rPr>
              <a:t>Uber</a:t>
            </a:r>
            <a:endParaRPr lang="en-US" sz="1600" dirty="0">
              <a:solidFill>
                <a:srgbClr val="FFFFFF"/>
              </a:solidFill>
              <a:latin typeface="Baba Neue"/>
              <a:cs typeface="Baba Neue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454E21B-C2CD-E542-83FE-E376DEA17B63}"/>
              </a:ext>
            </a:extLst>
          </p:cNvPr>
          <p:cNvGrpSpPr/>
          <p:nvPr/>
        </p:nvGrpSpPr>
        <p:grpSpPr>
          <a:xfrm>
            <a:off x="8052837" y="4432625"/>
            <a:ext cx="584776" cy="584776"/>
            <a:chOff x="7950991" y="4432625"/>
            <a:chExt cx="732744" cy="732744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8A7A5552-DFDC-9541-BD87-663830C07CEB}"/>
                </a:ext>
              </a:extLst>
            </p:cNvPr>
            <p:cNvSpPr/>
            <p:nvPr/>
          </p:nvSpPr>
          <p:spPr>
            <a:xfrm>
              <a:off x="7950991" y="4432625"/>
              <a:ext cx="732744" cy="7327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Picture 25"/>
            <p:cNvPicPr>
              <a:picLocks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38548" y="4433301"/>
              <a:ext cx="565177" cy="704363"/>
            </a:xfrm>
            <a:prstGeom prst="ellipse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3400132" y="4486401"/>
            <a:ext cx="1059644" cy="1062000"/>
          </a:xfrm>
          <a:prstGeom prst="ellipse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latin typeface="BaBA NEUE"/>
                <a:cs typeface="BaBA NEUE"/>
              </a:rPr>
              <a:t>@ </a:t>
            </a:r>
            <a:endParaRPr lang="en-US" sz="1000" b="1" dirty="0">
              <a:latin typeface="BaBA NEUE"/>
              <a:cs typeface="BaBA NEUE"/>
            </a:endParaRPr>
          </a:p>
          <a:p>
            <a:pPr algn="ctr"/>
            <a:endParaRPr lang="en-US" sz="1000" b="1" dirty="0">
              <a:latin typeface="BaBA NEUE"/>
              <a:cs typeface="BaBA NEUE"/>
            </a:endParaRPr>
          </a:p>
        </p:txBody>
      </p:sp>
    </p:spTree>
    <p:extLst>
      <p:ext uri="{BB962C8B-B14F-4D97-AF65-F5344CB8AC3E}">
        <p14:creationId xmlns:p14="http://schemas.microsoft.com/office/powerpoint/2010/main" val="234902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599" y="1141014"/>
            <a:ext cx="8069327" cy="5436000"/>
          </a:xfrm>
          <a:prstGeom prst="rect">
            <a:avLst/>
          </a:prstGeom>
        </p:spPr>
      </p:pic>
      <p:sp>
        <p:nvSpPr>
          <p:cNvPr id="11" name="Titel 18"/>
          <p:cNvSpPr>
            <a:spLocks noGrp="1"/>
          </p:cNvSpPr>
          <p:nvPr>
            <p:ph type="title"/>
          </p:nvPr>
        </p:nvSpPr>
        <p:spPr bwMode="ltGray"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Bebas Neue" panose="020B0606020202050201" pitchFamily="34" charset="0"/>
              </a:rPr>
              <a:t>INTENSIDADES ESTIMADAS</a:t>
            </a:r>
            <a:endParaRPr lang="en-US" dirty="0">
              <a:latin typeface="Bebas Neue" panose="020B0506020202020201" pitchFamily="34" charset="0"/>
            </a:endParaRPr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 flipH="1">
            <a:off x="9210307" y="0"/>
            <a:ext cx="2980100" cy="6858000"/>
          </a:xfrm>
          <a:prstGeom prst="rect">
            <a:avLst/>
          </a:prstGeom>
          <a:solidFill>
            <a:srgbClr val="144D73"/>
          </a:solidFill>
          <a:ln>
            <a:noFill/>
          </a:ln>
          <a:ex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7" name="Gruppieren 5"/>
          <p:cNvGrpSpPr/>
          <p:nvPr/>
        </p:nvGrpSpPr>
        <p:grpSpPr>
          <a:xfrm>
            <a:off x="8814938" y="0"/>
            <a:ext cx="395369" cy="6858002"/>
            <a:chOff x="7968218" y="0"/>
            <a:chExt cx="395369" cy="6858002"/>
          </a:xfrm>
          <a:solidFill>
            <a:schemeClr val="accent1"/>
          </a:solidFill>
        </p:grpSpPr>
        <p:sp>
          <p:nvSpPr>
            <p:cNvPr id="18" name="Rechteck 15"/>
            <p:cNvSpPr/>
            <p:nvPr/>
          </p:nvSpPr>
          <p:spPr bwMode="auto">
            <a:xfrm>
              <a:off x="8229597" y="0"/>
              <a:ext cx="133990" cy="6858002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</a:pPr>
              <a:endParaRPr lang="en-US" sz="2800" dirty="0">
                <a:solidFill>
                  <a:srgbClr val="000000"/>
                </a:solidFill>
                <a:latin typeface="Calibri "/>
              </a:endParaRPr>
            </a:p>
          </p:txBody>
        </p:sp>
        <p:sp>
          <p:nvSpPr>
            <p:cNvPr id="19" name="Gleichschenkliges Dreieck 50"/>
            <p:cNvSpPr/>
            <p:nvPr/>
          </p:nvSpPr>
          <p:spPr bwMode="auto">
            <a:xfrm rot="16200000">
              <a:off x="7829535" y="1906518"/>
              <a:ext cx="543550" cy="266184"/>
            </a:xfrm>
            <a:prstGeom prst="triangle">
              <a:avLst/>
            </a:prstGeom>
            <a:grpFill/>
            <a:ln w="12700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601130" y="1166656"/>
            <a:ext cx="24040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Baba Neue"/>
                <a:cs typeface="Baba Neue"/>
              </a:rPr>
              <a:t>Longitudes e latitudes </a:t>
            </a:r>
            <a:r>
              <a:rPr lang="en-US" sz="2400" dirty="0" err="1">
                <a:solidFill>
                  <a:srgbClr val="FFFFFF"/>
                </a:solidFill>
                <a:latin typeface="Baba Neue"/>
                <a:cs typeface="Baba Neue"/>
              </a:rPr>
              <a:t>estimadas</a:t>
            </a:r>
            <a:r>
              <a:rPr lang="en-US" sz="2400" dirty="0">
                <a:solidFill>
                  <a:srgbClr val="FFFFFF"/>
                </a:solidFill>
                <a:latin typeface="Baba Neue"/>
                <a:cs typeface="Baba Neue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Baba Neue"/>
                <a:cs typeface="Baba Neue"/>
              </a:rPr>
              <a:t>pelo</a:t>
            </a:r>
            <a:r>
              <a:rPr lang="en-US" sz="2400" dirty="0">
                <a:solidFill>
                  <a:srgbClr val="FFFFFF"/>
                </a:solidFill>
                <a:latin typeface="Baba Neue"/>
                <a:cs typeface="Baba Neue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Baba Neue"/>
                <a:cs typeface="Baba Neue"/>
              </a:rPr>
              <a:t>modelo</a:t>
            </a:r>
            <a:r>
              <a:rPr lang="en-US" sz="2400" dirty="0">
                <a:solidFill>
                  <a:srgbClr val="FFFFFF"/>
                </a:solidFill>
                <a:latin typeface="Baba Neue"/>
                <a:cs typeface="Baba Neue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Baba Neue"/>
                <a:cs typeface="Baba Neue"/>
              </a:rPr>
              <a:t>usando</a:t>
            </a:r>
            <a:r>
              <a:rPr lang="en-US" sz="2400" dirty="0">
                <a:solidFill>
                  <a:srgbClr val="FFFFFF"/>
                </a:solidFill>
                <a:latin typeface="Baba Neue"/>
                <a:cs typeface="Baba Neue"/>
              </a:rPr>
              <a:t> as </a:t>
            </a:r>
            <a:r>
              <a:rPr lang="en-US" sz="2400" dirty="0" err="1">
                <a:solidFill>
                  <a:srgbClr val="FFFFFF"/>
                </a:solidFill>
                <a:latin typeface="Baba Neue"/>
                <a:cs typeface="Baba Neue"/>
              </a:rPr>
              <a:t>variáveis</a:t>
            </a:r>
            <a:r>
              <a:rPr lang="en-US" sz="2400" dirty="0">
                <a:solidFill>
                  <a:srgbClr val="FFFFFF"/>
                </a:solidFill>
                <a:latin typeface="Baba Neue"/>
                <a:cs typeface="Baba Neue"/>
              </a:rPr>
              <a:t> y, x1 e x2</a:t>
            </a:r>
          </a:p>
        </p:txBody>
      </p:sp>
    </p:spTree>
    <p:extLst>
      <p:ext uri="{BB962C8B-B14F-4D97-AF65-F5344CB8AC3E}">
        <p14:creationId xmlns:p14="http://schemas.microsoft.com/office/powerpoint/2010/main" val="279380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8"/>
          <p:cNvSpPr>
            <a:spLocks noGrp="1"/>
          </p:cNvSpPr>
          <p:nvPr>
            <p:ph type="title"/>
          </p:nvPr>
        </p:nvSpPr>
        <p:spPr bwMode="ltGray"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Bebas Neue" panose="020B0606020202050201" pitchFamily="34" charset="0"/>
              </a:rPr>
              <a:t>BASE DE DADOS SINTÉTICA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 bwMode="ltGray">
          <a:xfrm>
            <a:off x="516252" y="1846784"/>
            <a:ext cx="11133349" cy="4122714"/>
          </a:xfrm>
        </p:spPr>
        <p:txBody>
          <a:bodyPr lIns="0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</a:rPr>
              <a:t>&gt; Com as </a:t>
            </a:r>
            <a:r>
              <a:rPr lang="en-US" sz="2400" b="1" dirty="0" err="1">
                <a:solidFill>
                  <a:srgbClr val="FFFFFF"/>
                </a:solidFill>
              </a:rPr>
              <a:t>intensidades</a:t>
            </a:r>
            <a:r>
              <a:rPr lang="en-US" sz="2400" b="1" dirty="0">
                <a:solidFill>
                  <a:srgbClr val="FFFFFF"/>
                </a:solidFill>
              </a:rPr>
              <a:t> </a:t>
            </a:r>
            <a:r>
              <a:rPr lang="en-US" sz="2400" b="1" dirty="0" err="1">
                <a:solidFill>
                  <a:srgbClr val="FFFFFF"/>
                </a:solidFill>
              </a:rPr>
              <a:t>estimadas</a:t>
            </a:r>
            <a:r>
              <a:rPr lang="en-US" sz="2400" b="1" dirty="0">
                <a:solidFill>
                  <a:srgbClr val="FFFFFF"/>
                </a:solidFill>
              </a:rPr>
              <a:t>, </a:t>
            </a:r>
            <a:r>
              <a:rPr lang="en-US" sz="2400" b="1" dirty="0" err="1">
                <a:solidFill>
                  <a:srgbClr val="FFFFFF"/>
                </a:solidFill>
              </a:rPr>
              <a:t>geramos</a:t>
            </a:r>
            <a:r>
              <a:rPr lang="en-US" sz="2400" b="1" dirty="0">
                <a:solidFill>
                  <a:srgbClr val="FFFFFF"/>
                </a:solidFill>
              </a:rPr>
              <a:t> de forma </a:t>
            </a:r>
            <a:r>
              <a:rPr lang="en-US" sz="2400" b="1" dirty="0" err="1">
                <a:solidFill>
                  <a:srgbClr val="FFFFFF"/>
                </a:solidFill>
              </a:rPr>
              <a:t>aleatória</a:t>
            </a:r>
            <a:r>
              <a:rPr lang="en-US" sz="2400" b="1" dirty="0">
                <a:solidFill>
                  <a:srgbClr val="FFFFFF"/>
                </a:solidFill>
              </a:rPr>
              <a:t>, a </a:t>
            </a:r>
            <a:r>
              <a:rPr lang="en-US" sz="2400" b="1" dirty="0" err="1">
                <a:solidFill>
                  <a:srgbClr val="FFFFFF"/>
                </a:solidFill>
              </a:rPr>
              <a:t>quantidade</a:t>
            </a:r>
            <a:r>
              <a:rPr lang="en-US" sz="2400" b="1" dirty="0">
                <a:solidFill>
                  <a:srgbClr val="FFFFFF"/>
                </a:solidFill>
              </a:rPr>
              <a:t> de </a:t>
            </a:r>
            <a:r>
              <a:rPr lang="en-US" sz="2400" b="1" dirty="0" err="1">
                <a:solidFill>
                  <a:srgbClr val="FFFFFF"/>
                </a:solidFill>
              </a:rPr>
              <a:t>repondentes</a:t>
            </a:r>
            <a:r>
              <a:rPr lang="en-US" sz="2400" b="1" dirty="0">
                <a:solidFill>
                  <a:srgbClr val="FFFFFF"/>
                </a:solidFill>
              </a:rPr>
              <a:t> </a:t>
            </a:r>
            <a:r>
              <a:rPr lang="en-US" sz="2400" b="1" dirty="0" err="1">
                <a:solidFill>
                  <a:srgbClr val="FFFFFF"/>
                </a:solidFill>
              </a:rPr>
              <a:t>dentro</a:t>
            </a:r>
            <a:r>
              <a:rPr lang="en-US" sz="2400" b="1" dirty="0">
                <a:solidFill>
                  <a:srgbClr val="FFFFFF"/>
                </a:solidFill>
              </a:rPr>
              <a:t> de </a:t>
            </a:r>
            <a:r>
              <a:rPr lang="en-US" sz="2400" b="1" dirty="0" err="1">
                <a:solidFill>
                  <a:srgbClr val="FFFFFF"/>
                </a:solidFill>
              </a:rPr>
              <a:t>cada</a:t>
            </a:r>
            <a:r>
              <a:rPr lang="en-US" sz="2400" b="1" dirty="0">
                <a:solidFill>
                  <a:srgbClr val="FFFFFF"/>
                </a:solidFill>
              </a:rPr>
              <a:t> grid.</a:t>
            </a:r>
          </a:p>
          <a:p>
            <a:pPr marL="0" indent="0">
              <a:buNone/>
            </a:pPr>
            <a:endParaRPr lang="en-US" sz="2400" b="1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</a:rPr>
              <a:t>&gt; </a:t>
            </a:r>
            <a:r>
              <a:rPr lang="en-US" sz="2400" b="1" dirty="0" err="1">
                <a:solidFill>
                  <a:srgbClr val="FFFFFF"/>
                </a:solidFill>
              </a:rPr>
              <a:t>Divulgaremos</a:t>
            </a:r>
            <a:r>
              <a:rPr lang="en-US" sz="2400" b="1" dirty="0">
                <a:solidFill>
                  <a:srgbClr val="FFFFFF"/>
                </a:solidFill>
              </a:rPr>
              <a:t> </a:t>
            </a:r>
            <a:r>
              <a:rPr lang="en-US" sz="2400" b="1" dirty="0" err="1">
                <a:solidFill>
                  <a:srgbClr val="FFFFFF"/>
                </a:solidFill>
              </a:rPr>
              <a:t>então</a:t>
            </a:r>
            <a:r>
              <a:rPr lang="en-US" sz="2400" b="1" dirty="0">
                <a:solidFill>
                  <a:srgbClr val="FFFFFF"/>
                </a:solidFill>
              </a:rPr>
              <a:t>, m bases </a:t>
            </a:r>
            <a:r>
              <a:rPr lang="en-US" sz="2400" b="1" dirty="0" err="1">
                <a:solidFill>
                  <a:srgbClr val="FFFFFF"/>
                </a:solidFill>
              </a:rPr>
              <a:t>sintéticas</a:t>
            </a:r>
            <a:r>
              <a:rPr lang="en-US" sz="2400" b="1" dirty="0">
                <a:solidFill>
                  <a:srgbClr val="FFFFFF"/>
                </a:solidFill>
              </a:rPr>
              <a:t> </a:t>
            </a:r>
            <a:r>
              <a:rPr lang="en-US" sz="2400" b="1" dirty="0" err="1">
                <a:solidFill>
                  <a:srgbClr val="FFFFFF"/>
                </a:solidFill>
              </a:rPr>
              <a:t>para</a:t>
            </a:r>
            <a:r>
              <a:rPr lang="en-US" sz="2400" b="1" dirty="0">
                <a:solidFill>
                  <a:srgbClr val="FFFFFF"/>
                </a:solidFill>
              </a:rPr>
              <a:t> </a:t>
            </a:r>
            <a:r>
              <a:rPr lang="en-US" sz="2400" b="1" dirty="0" err="1">
                <a:solidFill>
                  <a:srgbClr val="FFFFFF"/>
                </a:solidFill>
              </a:rPr>
              <a:t>reduzir</a:t>
            </a:r>
            <a:r>
              <a:rPr lang="en-US" sz="2400" b="1" dirty="0">
                <a:solidFill>
                  <a:srgbClr val="FFFFFF"/>
                </a:solidFill>
              </a:rPr>
              <a:t> o </a:t>
            </a:r>
            <a:r>
              <a:rPr lang="en-US" sz="2400" b="1" dirty="0" err="1">
                <a:solidFill>
                  <a:srgbClr val="FFFFFF"/>
                </a:solidFill>
              </a:rPr>
              <a:t>vício</a:t>
            </a:r>
            <a:r>
              <a:rPr lang="en-US" sz="2400" b="1" dirty="0">
                <a:solidFill>
                  <a:srgbClr val="FFFFFF"/>
                </a:solidFill>
              </a:rPr>
              <a:t> </a:t>
            </a:r>
            <a:r>
              <a:rPr lang="en-US" sz="2400" b="1" dirty="0" err="1">
                <a:solidFill>
                  <a:srgbClr val="FFFFFF"/>
                </a:solidFill>
              </a:rPr>
              <a:t>nas</a:t>
            </a:r>
            <a:r>
              <a:rPr lang="en-US" sz="2400" b="1" dirty="0">
                <a:solidFill>
                  <a:srgbClr val="FFFFFF"/>
                </a:solidFill>
              </a:rPr>
              <a:t> </a:t>
            </a:r>
            <a:r>
              <a:rPr lang="en-US" sz="2400" b="1" dirty="0" err="1">
                <a:solidFill>
                  <a:srgbClr val="FFFFFF"/>
                </a:solidFill>
              </a:rPr>
              <a:t>estimativas</a:t>
            </a:r>
            <a:r>
              <a:rPr lang="en-US" sz="2400" b="1" dirty="0">
                <a:solidFill>
                  <a:srgbClr val="FFFFFF"/>
                </a:solidFill>
              </a:rPr>
              <a:t> do </a:t>
            </a:r>
            <a:r>
              <a:rPr lang="en-US" sz="2400" b="1" dirty="0" err="1">
                <a:solidFill>
                  <a:srgbClr val="FFFFFF"/>
                </a:solidFill>
              </a:rPr>
              <a:t>modelo</a:t>
            </a:r>
            <a:r>
              <a:rPr lang="en-US" sz="2400" b="1" dirty="0">
                <a:solidFill>
                  <a:srgbClr val="FFFFFF"/>
                </a:solidFill>
              </a:rPr>
              <a:t>.</a:t>
            </a:r>
          </a:p>
          <a:p>
            <a:pPr marL="0" indent="0">
              <a:buNone/>
            </a:pPr>
            <a:endParaRPr lang="en-US" sz="2400" b="1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-1" y="4764908"/>
            <a:ext cx="12190414" cy="2093093"/>
          </a:xfrm>
          <a:prstGeom prst="rect">
            <a:avLst/>
          </a:prstGeom>
          <a:solidFill>
            <a:srgbClr val="144D73"/>
          </a:solidFill>
          <a:ln>
            <a:noFill/>
          </a:ln>
          <a:extLst/>
        </p:spPr>
        <p:txBody>
          <a:bodyPr vert="horz" wrap="square" lIns="540000" tIns="180000" rIns="540000" bIns="180000" numCol="1" anchor="ctr" anchorCtr="0" compatLnSpc="1">
            <a:prstTxWarp prst="textNoShape">
              <a:avLst/>
            </a:prstTxWarp>
          </a:bodyPr>
          <a:lstStyle/>
          <a:p>
            <a:r>
              <a:rPr lang="en-US" sz="2400" dirty="0">
                <a:solidFill>
                  <a:srgbClr val="FFFFFF"/>
                </a:solidFill>
                <a:latin typeface="+mj-lt"/>
              </a:rPr>
              <a:t>DESAFIO: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Encontrar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o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tamanho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adequado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do grid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para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estimar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a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intensidade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. Se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temos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um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tamanho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de grid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muito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fino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, o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banco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será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mais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útil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, mas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protegeremos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menos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o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indivíduo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. Se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temos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um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tamanho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de grid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muito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esparso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estamos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protegendo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o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indivíduo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mas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os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dados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sintéticos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retratarão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pouco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as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relações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contidas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nos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dados </a:t>
            </a:r>
            <a:r>
              <a:rPr lang="en-US" sz="2400" dirty="0" err="1">
                <a:solidFill>
                  <a:srgbClr val="FFFFFF"/>
                </a:solidFill>
                <a:latin typeface="+mj-lt"/>
              </a:rPr>
              <a:t>originais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.</a:t>
            </a:r>
          </a:p>
        </p:txBody>
      </p:sp>
      <p:grpSp>
        <p:nvGrpSpPr>
          <p:cNvPr id="8" name="Gruppieren 7"/>
          <p:cNvGrpSpPr/>
          <p:nvPr/>
        </p:nvGrpSpPr>
        <p:grpSpPr>
          <a:xfrm>
            <a:off x="0" y="4633343"/>
            <a:ext cx="12190413" cy="397749"/>
            <a:chOff x="0" y="4451927"/>
            <a:chExt cx="12190413" cy="397749"/>
          </a:xfrm>
          <a:solidFill>
            <a:schemeClr val="accent1"/>
          </a:solidFill>
        </p:grpSpPr>
        <p:sp>
          <p:nvSpPr>
            <p:cNvPr id="9" name="Rechteck 2"/>
            <p:cNvSpPr/>
            <p:nvPr/>
          </p:nvSpPr>
          <p:spPr>
            <a:xfrm>
              <a:off x="0" y="4451927"/>
              <a:ext cx="12190413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Gleichschenkliges Dreieck 11"/>
            <p:cNvSpPr/>
            <p:nvPr/>
          </p:nvSpPr>
          <p:spPr bwMode="auto">
            <a:xfrm rot="10800000">
              <a:off x="544416" y="4583492"/>
              <a:ext cx="542945" cy="266184"/>
            </a:xfrm>
            <a:prstGeom prst="triangle">
              <a:avLst/>
            </a:prstGeom>
            <a:grpFill/>
            <a:ln w="12700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11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8"/>
          <p:cNvSpPr>
            <a:spLocks noGrp="1"/>
          </p:cNvSpPr>
          <p:nvPr>
            <p:ph type="title"/>
          </p:nvPr>
        </p:nvSpPr>
        <p:spPr bwMode="ltGray"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Bebas Neue" panose="020B0606020202050201" pitchFamily="34" charset="0"/>
              </a:rPr>
              <a:t>UTILIDADE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 bwMode="ltGray">
          <a:xfrm>
            <a:off x="516252" y="1139012"/>
            <a:ext cx="11133137" cy="541474"/>
          </a:xfrm>
        </p:spPr>
        <p:txBody>
          <a:bodyPr vert="horz" lIns="10800" tIns="0" rIns="0" bIns="0" rtlCol="0" anchor="t" anchorCtr="0">
            <a:no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Queremos</a:t>
            </a:r>
            <a:r>
              <a:rPr lang="en-US" dirty="0">
                <a:solidFill>
                  <a:schemeClr val="bg1"/>
                </a:solidFill>
              </a:rPr>
              <a:t> bases </a:t>
            </a:r>
            <a:r>
              <a:rPr lang="en-US" dirty="0" err="1">
                <a:solidFill>
                  <a:schemeClr val="bg1"/>
                </a:solidFill>
              </a:rPr>
              <a:t>úteis</a:t>
            </a:r>
            <a:r>
              <a:rPr lang="en-US" dirty="0">
                <a:solidFill>
                  <a:schemeClr val="bg1"/>
                </a:solidFill>
              </a:rPr>
              <a:t> e </a:t>
            </a:r>
            <a:r>
              <a:rPr lang="en-US" dirty="0" err="1">
                <a:solidFill>
                  <a:schemeClr val="bg1"/>
                </a:solidFill>
              </a:rPr>
              <a:t>que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protejam</a:t>
            </a:r>
            <a:r>
              <a:rPr lang="en-US" dirty="0">
                <a:solidFill>
                  <a:schemeClr val="bg1"/>
                </a:solidFill>
              </a:rPr>
              <a:t> o </a:t>
            </a:r>
            <a:r>
              <a:rPr lang="en-US" dirty="0" err="1">
                <a:solidFill>
                  <a:schemeClr val="bg1"/>
                </a:solidFill>
              </a:rPr>
              <a:t>indivíduo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estudo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 bwMode="ltGray">
          <a:xfrm>
            <a:off x="516253" y="1846784"/>
            <a:ext cx="8298686" cy="4122714"/>
          </a:xfrm>
        </p:spPr>
        <p:txBody>
          <a:bodyPr lIns="0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</a:rPr>
              <a:t>Para </a:t>
            </a:r>
            <a:r>
              <a:rPr lang="en-US" sz="2000" b="1" dirty="0" err="1">
                <a:solidFill>
                  <a:srgbClr val="FFFFFF"/>
                </a:solidFill>
              </a:rPr>
              <a:t>avaliar</a:t>
            </a:r>
            <a:r>
              <a:rPr lang="en-US" sz="2000" b="1" dirty="0">
                <a:solidFill>
                  <a:srgbClr val="FFFFFF"/>
                </a:solidFill>
              </a:rPr>
              <a:t> o </a:t>
            </a:r>
            <a:r>
              <a:rPr lang="en-US" sz="2000" b="1" dirty="0" err="1">
                <a:solidFill>
                  <a:srgbClr val="FFFFFF"/>
                </a:solidFill>
              </a:rPr>
              <a:t>utilidade</a:t>
            </a:r>
            <a:r>
              <a:rPr lang="en-US" sz="2000" b="1" dirty="0">
                <a:solidFill>
                  <a:srgbClr val="FFFFFF"/>
                </a:solidFill>
              </a:rPr>
              <a:t>, </a:t>
            </a:r>
            <a:r>
              <a:rPr lang="en-US" sz="2000" b="1" dirty="0" err="1">
                <a:solidFill>
                  <a:srgbClr val="FFFFFF"/>
                </a:solidFill>
              </a:rPr>
              <a:t>selecionamos</a:t>
            </a:r>
            <a:r>
              <a:rPr lang="en-US" sz="2000" b="1" dirty="0">
                <a:solidFill>
                  <a:srgbClr val="FFFFFF"/>
                </a:solidFill>
              </a:rPr>
              <a:t> </a:t>
            </a:r>
            <a:r>
              <a:rPr lang="en-US" sz="2000" b="1" dirty="0" err="1">
                <a:solidFill>
                  <a:srgbClr val="FFFFFF"/>
                </a:solidFill>
              </a:rPr>
              <a:t>dois</a:t>
            </a:r>
            <a:r>
              <a:rPr lang="en-US" sz="2000" b="1" dirty="0">
                <a:solidFill>
                  <a:srgbClr val="FFFFFF"/>
                </a:solidFill>
              </a:rPr>
              <a:t> quadrantes da </a:t>
            </a:r>
            <a:r>
              <a:rPr lang="en-US" sz="2000" b="1" dirty="0" err="1">
                <a:solidFill>
                  <a:srgbClr val="FFFFFF"/>
                </a:solidFill>
              </a:rPr>
              <a:t>nossa</a:t>
            </a:r>
            <a:r>
              <a:rPr lang="en-US" sz="2000" b="1" dirty="0">
                <a:solidFill>
                  <a:srgbClr val="FFFFFF"/>
                </a:solidFill>
              </a:rPr>
              <a:t> </a:t>
            </a:r>
            <a:r>
              <a:rPr lang="en-US" sz="2000" b="1" dirty="0" err="1">
                <a:solidFill>
                  <a:srgbClr val="FFFFFF"/>
                </a:solidFill>
              </a:rPr>
              <a:t>área</a:t>
            </a:r>
            <a:r>
              <a:rPr lang="en-US" sz="2000" b="1" dirty="0">
                <a:solidFill>
                  <a:srgbClr val="FFFFFF"/>
                </a:solidFill>
              </a:rPr>
              <a:t> e </a:t>
            </a:r>
            <a:r>
              <a:rPr lang="en-US" sz="2000" b="1" dirty="0" err="1">
                <a:solidFill>
                  <a:srgbClr val="FFFFFF"/>
                </a:solidFill>
              </a:rPr>
              <a:t>construimos</a:t>
            </a:r>
            <a:r>
              <a:rPr lang="en-US" sz="2000" b="1" dirty="0">
                <a:solidFill>
                  <a:srgbClr val="FFFFFF"/>
                </a:solidFill>
              </a:rPr>
              <a:t> </a:t>
            </a:r>
            <a:r>
              <a:rPr lang="en-US" sz="2000" b="1" dirty="0" err="1">
                <a:solidFill>
                  <a:srgbClr val="FFFFFF"/>
                </a:solidFill>
              </a:rPr>
              <a:t>intervalos</a:t>
            </a:r>
            <a:r>
              <a:rPr lang="en-US" sz="2000" b="1" dirty="0">
                <a:solidFill>
                  <a:srgbClr val="FFFFFF"/>
                </a:solidFill>
              </a:rPr>
              <a:t> de </a:t>
            </a:r>
            <a:r>
              <a:rPr lang="en-US" sz="2000" b="1" dirty="0" err="1">
                <a:solidFill>
                  <a:srgbClr val="FFFFFF"/>
                </a:solidFill>
              </a:rPr>
              <a:t>confiança</a:t>
            </a:r>
            <a:r>
              <a:rPr lang="en-US" sz="2000" b="1" dirty="0">
                <a:solidFill>
                  <a:srgbClr val="FFFFFF"/>
                </a:solidFill>
              </a:rPr>
              <a:t>, </a:t>
            </a:r>
            <a:r>
              <a:rPr lang="en-US" sz="2000" b="1" dirty="0" err="1">
                <a:solidFill>
                  <a:srgbClr val="FFFFFF"/>
                </a:solidFill>
              </a:rPr>
              <a:t>tanto</a:t>
            </a:r>
            <a:r>
              <a:rPr lang="en-US" sz="2000" b="1" dirty="0">
                <a:solidFill>
                  <a:srgbClr val="FFFFFF"/>
                </a:solidFill>
              </a:rPr>
              <a:t> para </a:t>
            </a:r>
            <a:r>
              <a:rPr lang="en-US" sz="2000" b="1" dirty="0" err="1">
                <a:solidFill>
                  <a:srgbClr val="FFFFFF"/>
                </a:solidFill>
              </a:rPr>
              <a:t>os</a:t>
            </a:r>
            <a:r>
              <a:rPr lang="en-US" sz="2000" b="1" dirty="0">
                <a:solidFill>
                  <a:srgbClr val="FFFFFF"/>
                </a:solidFill>
              </a:rPr>
              <a:t> dados </a:t>
            </a:r>
            <a:r>
              <a:rPr lang="en-US" sz="2000" b="1" dirty="0" err="1">
                <a:solidFill>
                  <a:srgbClr val="FFFFFF"/>
                </a:solidFill>
              </a:rPr>
              <a:t>originais</a:t>
            </a:r>
            <a:r>
              <a:rPr lang="en-US" sz="2000" b="1" dirty="0">
                <a:solidFill>
                  <a:srgbClr val="FFFFFF"/>
                </a:solidFill>
              </a:rPr>
              <a:t> </a:t>
            </a:r>
            <a:r>
              <a:rPr lang="en-US" sz="2000" b="1" dirty="0" err="1">
                <a:solidFill>
                  <a:srgbClr val="FFFFFF"/>
                </a:solidFill>
              </a:rPr>
              <a:t>como</a:t>
            </a:r>
            <a:r>
              <a:rPr lang="en-US" sz="2000" b="1" dirty="0">
                <a:solidFill>
                  <a:srgbClr val="FFFFFF"/>
                </a:solidFill>
              </a:rPr>
              <a:t> para as bases </a:t>
            </a:r>
            <a:r>
              <a:rPr lang="en-US" sz="2000" b="1" dirty="0" err="1">
                <a:solidFill>
                  <a:srgbClr val="FFFFFF"/>
                </a:solidFill>
              </a:rPr>
              <a:t>sintéticas</a:t>
            </a:r>
            <a:r>
              <a:rPr lang="en-US" sz="2000" b="1" dirty="0">
                <a:solidFill>
                  <a:srgbClr val="FFFFFF"/>
                </a:solidFill>
              </a:rPr>
              <a:t>.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2" y="3153146"/>
            <a:ext cx="7556500" cy="3441700"/>
          </a:xfrm>
          <a:prstGeom prst="rect">
            <a:avLst/>
          </a:prstGeom>
        </p:spPr>
      </p:pic>
      <p:sp>
        <p:nvSpPr>
          <p:cNvPr id="8" name="Rectangle 20"/>
          <p:cNvSpPr>
            <a:spLocks noChangeArrowheads="1"/>
          </p:cNvSpPr>
          <p:nvPr/>
        </p:nvSpPr>
        <p:spPr bwMode="auto">
          <a:xfrm flipH="1">
            <a:off x="9210307" y="0"/>
            <a:ext cx="2980100" cy="6858000"/>
          </a:xfrm>
          <a:prstGeom prst="rect">
            <a:avLst/>
          </a:prstGeom>
          <a:solidFill>
            <a:srgbClr val="144D73"/>
          </a:solidFill>
          <a:ln>
            <a:noFill/>
          </a:ln>
          <a:ex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9" name="Gruppieren 5"/>
          <p:cNvGrpSpPr/>
          <p:nvPr/>
        </p:nvGrpSpPr>
        <p:grpSpPr>
          <a:xfrm>
            <a:off x="8814938" y="0"/>
            <a:ext cx="395369" cy="6858002"/>
            <a:chOff x="7968218" y="0"/>
            <a:chExt cx="395369" cy="6858002"/>
          </a:xfrm>
          <a:solidFill>
            <a:schemeClr val="accent1"/>
          </a:solidFill>
        </p:grpSpPr>
        <p:sp>
          <p:nvSpPr>
            <p:cNvPr id="10" name="Rechteck 15"/>
            <p:cNvSpPr/>
            <p:nvPr/>
          </p:nvSpPr>
          <p:spPr bwMode="auto">
            <a:xfrm>
              <a:off x="8229597" y="0"/>
              <a:ext cx="133990" cy="6858002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</a:pPr>
              <a:endParaRPr lang="en-US" sz="2800" dirty="0">
                <a:solidFill>
                  <a:srgbClr val="000000"/>
                </a:solidFill>
                <a:latin typeface="Calibri "/>
              </a:endParaRPr>
            </a:p>
          </p:txBody>
        </p:sp>
        <p:sp>
          <p:nvSpPr>
            <p:cNvPr id="11" name="Gleichschenkliges Dreieck 50"/>
            <p:cNvSpPr/>
            <p:nvPr/>
          </p:nvSpPr>
          <p:spPr bwMode="auto">
            <a:xfrm rot="16200000">
              <a:off x="7829535" y="1906518"/>
              <a:ext cx="543550" cy="266184"/>
            </a:xfrm>
            <a:prstGeom prst="triangle">
              <a:avLst/>
            </a:prstGeom>
            <a:grpFill/>
            <a:ln w="12700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480170" y="1166656"/>
            <a:ext cx="25552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O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Método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Naïve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consiste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em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gerar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coordenadas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geográficas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aleatoriamente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dentro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cada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alibri Light"/>
                <a:cs typeface="Calibri Light"/>
              </a:rPr>
              <a:t>quadrante</a:t>
            </a: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do grid</a:t>
            </a:r>
          </a:p>
        </p:txBody>
      </p:sp>
    </p:spTree>
    <p:extLst>
      <p:ext uri="{BB962C8B-B14F-4D97-AF65-F5344CB8AC3E}">
        <p14:creationId xmlns:p14="http://schemas.microsoft.com/office/powerpoint/2010/main" val="136020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rgbClr val="144D73"/>
          </a:solidFill>
          <a:ln>
            <a:solidFill>
              <a:srgbClr val="17612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7217" tIns="58608" rIns="117217" bIns="58608"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45102" y="4273178"/>
            <a:ext cx="5494505" cy="1349467"/>
          </a:xfrm>
          <a:prstGeom prst="rect">
            <a:avLst/>
          </a:prstGeom>
          <a:noFill/>
        </p:spPr>
        <p:txBody>
          <a:bodyPr wrap="square" lIns="117217" tIns="58608" rIns="117217" bIns="58608" rtlCol="0">
            <a:spAutoFit/>
          </a:bodyPr>
          <a:lstStyle/>
          <a:p>
            <a:pPr algn="r"/>
            <a:r>
              <a:rPr lang="en-US" sz="8000" b="1" dirty="0" err="1">
                <a:solidFill>
                  <a:schemeClr val="bg1"/>
                </a:solidFill>
                <a:latin typeface="Calibri Light"/>
                <a:cs typeface="Calibri Light"/>
              </a:rPr>
              <a:t>Conclusão</a:t>
            </a:r>
            <a:endParaRPr lang="en-US" sz="8000" b="1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95233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el 18"/>
          <p:cNvSpPr>
            <a:spLocks noGrp="1"/>
          </p:cNvSpPr>
          <p:nvPr>
            <p:ph type="title"/>
          </p:nvPr>
        </p:nvSpPr>
        <p:spPr bwMode="ltGray"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Bebas Neue" panose="020B0506020202020201" pitchFamily="34" charset="0"/>
              </a:rPr>
              <a:t>CONCLUSÃO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40003" y="1562100"/>
            <a:ext cx="11136060" cy="4249568"/>
            <a:chOff x="540003" y="1562100"/>
            <a:chExt cx="11136060" cy="4249568"/>
          </a:xfrm>
          <a:solidFill>
            <a:schemeClr val="bg1"/>
          </a:solidFill>
        </p:grpSpPr>
        <p:sp>
          <p:nvSpPr>
            <p:cNvPr id="28" name="Rechteck 27"/>
            <p:cNvSpPr/>
            <p:nvPr/>
          </p:nvSpPr>
          <p:spPr>
            <a:xfrm>
              <a:off x="540003" y="1562100"/>
              <a:ext cx="11136060" cy="3889569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tIns="252000" rIns="252000" bIns="252000" rtlCol="0" anchor="t" anchorCtr="0"/>
            <a:lstStyle/>
            <a:p>
              <a:pPr>
                <a:spcAft>
                  <a:spcPts val="80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&gt;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Precisamos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proteger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os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nossos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dados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cada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dia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mais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ao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mesmo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tempo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que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precisamos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divulgá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-los.</a:t>
              </a:r>
            </a:p>
            <a:p>
              <a:pPr>
                <a:spcAft>
                  <a:spcPts val="800"/>
                </a:spcAft>
              </a:pPr>
              <a:endParaRPr lang="en-US" sz="1050" dirty="0">
                <a:solidFill>
                  <a:srgbClr val="FFFFFF"/>
                </a:solidFill>
                <a:latin typeface="Calibri Light" panose="020F0302020204030204" pitchFamily="34" charset="0"/>
              </a:endParaRPr>
            </a:p>
            <a:p>
              <a:pPr>
                <a:spcAft>
                  <a:spcPts val="80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&gt;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Existem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várias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maneirar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de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proteger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a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confidencialidade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dos dados, o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importante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é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encontrar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aquela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que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mais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te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beneficia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.</a:t>
              </a:r>
            </a:p>
            <a:p>
              <a:pPr>
                <a:spcAft>
                  <a:spcPts val="800"/>
                </a:spcAft>
              </a:pPr>
              <a:endParaRPr lang="en-US" sz="1050" dirty="0">
                <a:solidFill>
                  <a:srgbClr val="FFFFFF"/>
                </a:solidFill>
                <a:latin typeface="Calibri Light" panose="020F0302020204030204" pitchFamily="34" charset="0"/>
              </a:endParaRPr>
            </a:p>
            <a:p>
              <a:pPr>
                <a:spcAft>
                  <a:spcPts val="80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&gt; A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metodologia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de dados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sintéticos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é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interessante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por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podemos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preservar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as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características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originais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do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banco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de dados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ao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mesmo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tempo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que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mantemos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sua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utilidade</a:t>
              </a:r>
              <a:r>
                <a:rPr lang="en-US" sz="16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endParaRPr lang="en-US" sz="2400" dirty="0">
                <a:solidFill>
                  <a:srgbClr val="FFFFFF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9" name="Rechteck 8" descr="PresentationLoad.com"/>
            <p:cNvSpPr/>
            <p:nvPr/>
          </p:nvSpPr>
          <p:spPr>
            <a:xfrm>
              <a:off x="540003" y="5451670"/>
              <a:ext cx="11136060" cy="3599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tIns="144000" rIns="252000" bIns="144000" rtlCol="0" anchor="ctr"/>
            <a:lstStyle/>
            <a:p>
              <a:pPr>
                <a:lnSpc>
                  <a:spcPct val="90000"/>
                </a:lnSpc>
              </a:pPr>
              <a:endParaRPr lang="en-US" sz="1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75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el 18"/>
          <p:cNvSpPr>
            <a:spLocks noGrp="1"/>
          </p:cNvSpPr>
          <p:nvPr>
            <p:ph type="title"/>
          </p:nvPr>
        </p:nvSpPr>
        <p:spPr bwMode="ltGray"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Bebas Neue" panose="020B0506020202020201" pitchFamily="34" charset="0"/>
              </a:rPr>
              <a:t>CONCLUSÃO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40003" y="1562100"/>
            <a:ext cx="11136060" cy="4249568"/>
            <a:chOff x="540003" y="1562100"/>
            <a:chExt cx="11136060" cy="4249568"/>
          </a:xfrm>
          <a:solidFill>
            <a:schemeClr val="bg1"/>
          </a:solidFill>
        </p:grpSpPr>
        <p:sp>
          <p:nvSpPr>
            <p:cNvPr id="28" name="Rechteck 27"/>
            <p:cNvSpPr/>
            <p:nvPr/>
          </p:nvSpPr>
          <p:spPr>
            <a:xfrm>
              <a:off x="540003" y="1562100"/>
              <a:ext cx="11136060" cy="3889569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tIns="252000" rIns="252000" bIns="252000" rtlCol="0" anchor="t" anchorCtr="0"/>
            <a:lstStyle/>
            <a:p>
              <a:pPr>
                <a:spcAft>
                  <a:spcPts val="80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&gt; No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nosso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modelo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quanto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mais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fina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é a grade,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maior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é o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risco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de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uma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pessoa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mal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intencionada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identificar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as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localizações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originais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e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melhor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é a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sua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utilidade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.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Quanto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maior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o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tamanho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da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célula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menor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é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este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risco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e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menor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é a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sua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utilidade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. </a:t>
              </a:r>
            </a:p>
            <a:p>
              <a:pPr>
                <a:spcAft>
                  <a:spcPts val="800"/>
                </a:spcAft>
              </a:pPr>
              <a:endParaRPr lang="en-US" sz="1050" dirty="0">
                <a:solidFill>
                  <a:srgbClr val="FFFFFF"/>
                </a:solidFill>
                <a:latin typeface="Calibri Light" panose="020F0302020204030204" pitchFamily="34" charset="0"/>
              </a:endParaRPr>
            </a:p>
            <a:p>
              <a:pPr>
                <a:spcAft>
                  <a:spcPts val="80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&gt; Como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trabalho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futuro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esperamos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ajustar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o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nosso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modelo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pois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ao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gerarmos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as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localizações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sintéticas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aleatoriamente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dentro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das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células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podemos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estar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gerando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em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áreas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como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lagos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parques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universidades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lugares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onde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não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é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possível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residir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.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Nossa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proposta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é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evitar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que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isso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acontece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colocando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uma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restrição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na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estimação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das </a:t>
              </a:r>
              <a:r>
                <a:rPr lang="en-US" sz="24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intensidades</a:t>
              </a:r>
              <a:r>
                <a: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.</a:t>
              </a:r>
            </a:p>
            <a:p>
              <a:pPr>
                <a:spcAft>
                  <a:spcPts val="800"/>
                </a:spcAft>
              </a:pPr>
              <a:endParaRPr lang="en-US" sz="1050" dirty="0">
                <a:solidFill>
                  <a:srgbClr val="FFFFFF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9" name="Rechteck 8" descr="PresentationLoad.com"/>
            <p:cNvSpPr/>
            <p:nvPr/>
          </p:nvSpPr>
          <p:spPr>
            <a:xfrm>
              <a:off x="540003" y="5451670"/>
              <a:ext cx="11136060" cy="3599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tIns="144000" rIns="252000" bIns="144000" rtlCol="0" anchor="ctr"/>
            <a:lstStyle/>
            <a:p>
              <a:pPr>
                <a:lnSpc>
                  <a:spcPct val="90000"/>
                </a:lnSpc>
              </a:pPr>
              <a:endParaRPr lang="en-US" sz="1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23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46"/>
            <a:ext cx="12191207" cy="6857554"/>
          </a:xfrm>
          <a:prstGeom prst="rect">
            <a:avLst/>
          </a:prstGeom>
        </p:spPr>
      </p:pic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2" y="447"/>
            <a:ext cx="12191204" cy="6857554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  <a:ex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Freihandform 7"/>
          <p:cNvSpPr/>
          <p:nvPr/>
        </p:nvSpPr>
        <p:spPr bwMode="auto">
          <a:xfrm>
            <a:off x="537029" y="1572196"/>
            <a:ext cx="466798" cy="847602"/>
          </a:xfrm>
          <a:custGeom>
            <a:avLst/>
            <a:gdLst/>
            <a:ahLst/>
            <a:cxnLst/>
            <a:rect l="l" t="t" r="r" b="b"/>
            <a:pathLst>
              <a:path w="309539" h="580653">
                <a:moveTo>
                  <a:pt x="0" y="0"/>
                </a:moveTo>
                <a:lnTo>
                  <a:pt x="309539" y="0"/>
                </a:lnTo>
                <a:lnTo>
                  <a:pt x="309539" y="238380"/>
                </a:lnTo>
                <a:cubicBezTo>
                  <a:pt x="309539" y="326143"/>
                  <a:pt x="291275" y="395522"/>
                  <a:pt x="254747" y="446519"/>
                </a:cubicBezTo>
                <a:cubicBezTo>
                  <a:pt x="218219" y="497516"/>
                  <a:pt x="155837" y="542227"/>
                  <a:pt x="67601" y="580653"/>
                </a:cubicBezTo>
                <a:lnTo>
                  <a:pt x="0" y="453991"/>
                </a:lnTo>
                <a:cubicBezTo>
                  <a:pt x="55029" y="428374"/>
                  <a:pt x="92862" y="402875"/>
                  <a:pt x="113498" y="377495"/>
                </a:cubicBezTo>
                <a:cubicBezTo>
                  <a:pt x="134134" y="352115"/>
                  <a:pt x="145638" y="322110"/>
                  <a:pt x="148010" y="287480"/>
                </a:cubicBezTo>
                <a:lnTo>
                  <a:pt x="0" y="2874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ihandform 9"/>
          <p:cNvSpPr/>
          <p:nvPr/>
        </p:nvSpPr>
        <p:spPr bwMode="auto">
          <a:xfrm>
            <a:off x="1081091" y="1572196"/>
            <a:ext cx="466798" cy="847602"/>
          </a:xfrm>
          <a:custGeom>
            <a:avLst/>
            <a:gdLst/>
            <a:ahLst/>
            <a:cxnLst/>
            <a:rect l="l" t="t" r="r" b="b"/>
            <a:pathLst>
              <a:path w="309539" h="580653">
                <a:moveTo>
                  <a:pt x="0" y="0"/>
                </a:moveTo>
                <a:lnTo>
                  <a:pt x="309539" y="0"/>
                </a:lnTo>
                <a:lnTo>
                  <a:pt x="309539" y="238380"/>
                </a:lnTo>
                <a:cubicBezTo>
                  <a:pt x="309539" y="326143"/>
                  <a:pt x="291275" y="395522"/>
                  <a:pt x="254747" y="446519"/>
                </a:cubicBezTo>
                <a:cubicBezTo>
                  <a:pt x="218219" y="497516"/>
                  <a:pt x="155837" y="542227"/>
                  <a:pt x="67600" y="580653"/>
                </a:cubicBezTo>
                <a:lnTo>
                  <a:pt x="0" y="453991"/>
                </a:lnTo>
                <a:cubicBezTo>
                  <a:pt x="55029" y="428374"/>
                  <a:pt x="92861" y="402875"/>
                  <a:pt x="113497" y="377495"/>
                </a:cubicBezTo>
                <a:cubicBezTo>
                  <a:pt x="134133" y="352115"/>
                  <a:pt x="145637" y="322110"/>
                  <a:pt x="148009" y="287480"/>
                </a:cubicBezTo>
                <a:lnTo>
                  <a:pt x="0" y="2874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hteck 2"/>
          <p:cNvSpPr/>
          <p:nvPr/>
        </p:nvSpPr>
        <p:spPr bwMode="ltGray">
          <a:xfrm>
            <a:off x="1934308" y="1484001"/>
            <a:ext cx="9360252" cy="27802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FFFFFF"/>
                </a:solidFill>
                <a:latin typeface="Calibri Light" panose="020F0302020204030204" pitchFamily="34" charset="0"/>
              </a:rPr>
              <a:t>We shouldn’t ask our customers to make a tradeoff between privacy and security. We need to offer them the best of both. Ultimately, protecting someone else’s data protects all of us.” </a:t>
            </a:r>
          </a:p>
        </p:txBody>
      </p:sp>
      <p:sp>
        <p:nvSpPr>
          <p:cNvPr id="19" name="Rechteck 18"/>
          <p:cNvSpPr/>
          <p:nvPr/>
        </p:nvSpPr>
        <p:spPr bwMode="ltGray">
          <a:xfrm>
            <a:off x="1934307" y="4578893"/>
            <a:ext cx="9715293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  <a:latin typeface="+mj-lt"/>
              </a:rPr>
              <a:t>Tim Cook</a:t>
            </a:r>
            <a:endParaRPr lang="en-US" sz="2000" dirty="0">
              <a:solidFill>
                <a:srgbClr val="A6A6A6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66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1" y="243744"/>
            <a:ext cx="12190412" cy="6614256"/>
            <a:chOff x="1286935" y="243744"/>
            <a:chExt cx="12190412" cy="6614256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gray">
            <a:xfrm>
              <a:off x="1286935" y="2017714"/>
              <a:ext cx="12190412" cy="4840286"/>
            </a:xfrm>
            <a:prstGeom prst="rect">
              <a:avLst/>
            </a:prstGeom>
            <a:gradFill flip="none" rotWithShape="1">
              <a:gsLst>
                <a:gs pos="0">
                  <a:srgbClr val="000000">
                    <a:alpha val="1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00" scaled="1"/>
              <a:tileRect/>
            </a:gradFill>
            <a:ln w="12700">
              <a:noFill/>
              <a:miter lim="800000"/>
              <a:headEnd/>
              <a:tailEnd/>
            </a:ln>
            <a:effectLst/>
          </p:spPr>
          <p:txBody>
            <a:bodyPr lIns="108000" tIns="108000" rIns="144000" bIns="72000"/>
            <a:lstStyle/>
            <a:p>
              <a:pPr marL="190500" indent="-190500">
                <a:lnSpc>
                  <a:spcPct val="95000"/>
                </a:lnSpc>
                <a:spcAft>
                  <a:spcPts val="800"/>
                </a:spcAft>
                <a:buClr>
                  <a:srgbClr val="969696"/>
                </a:buClr>
                <a:buFont typeface="Wingdings" pitchFamily="2" charset="2"/>
                <a:buChar char="§"/>
                <a:defRPr/>
              </a:pPr>
              <a:endParaRPr lang="en-US" dirty="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" name="Textfeld 17"/>
            <p:cNvSpPr txBox="1"/>
            <p:nvPr/>
          </p:nvSpPr>
          <p:spPr bwMode="gray">
            <a:xfrm rot="20445132">
              <a:off x="8035546" y="243744"/>
              <a:ext cx="4890498" cy="5740033"/>
            </a:xfrm>
            <a:prstGeom prst="rect">
              <a:avLst/>
            </a:prstGeom>
            <a:noFill/>
            <a:effectLst>
              <a:outerShdw blurRad="558800" dist="38100" dir="5400000" algn="t" rotWithShape="0">
                <a:prstClr val="black">
                  <a:alpha val="77000"/>
                </a:prstClr>
              </a:outerShdw>
            </a:effectLst>
            <a:scene3d>
              <a:camera prst="perspectiveRelaxedModerately" fov="3600000">
                <a:rot lat="20516525" lon="20016465" rev="824687"/>
              </a:camera>
              <a:lightRig rig="soft" dir="t"/>
            </a:scene3d>
            <a:sp3d extrusionH="247650">
              <a:bevelT w="254000"/>
            </a:sp3d>
          </p:spPr>
          <p:txBody>
            <a:bodyPr wrap="square" rtlCol="0">
              <a:spAutoFit/>
              <a:sp3d extrusionH="190500" prstMaterial="plastic">
                <a:bevelT w="50800" h="31750"/>
              </a:sp3d>
            </a:bodyPr>
            <a:lstStyle/>
            <a:p>
              <a:r>
                <a:rPr lang="en-US" sz="36700" b="1" dirty="0">
                  <a:ln w="18415" cmpd="sng">
                    <a:solidFill>
                      <a:srgbClr val="AFAFAF"/>
                    </a:solidFill>
                    <a:prstDash val="solid"/>
                  </a:ln>
                  <a:solidFill>
                    <a:srgbClr val="FFFFFF"/>
                  </a:solidFill>
                  <a:latin typeface="+mj-lt"/>
                  <a:sym typeface="Wingdings 2"/>
                </a:rPr>
                <a:t>@</a:t>
              </a:r>
              <a:endParaRPr lang="en-US" sz="36700" b="1" dirty="0">
                <a:ln w="18415" cmpd="sng">
                  <a:solidFill>
                    <a:srgbClr val="AFAFAF"/>
                  </a:solidFill>
                  <a:prstDash val="solid"/>
                </a:ln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12" name="Rectangle 3"/>
            <p:cNvSpPr txBox="1">
              <a:spLocks noChangeArrowheads="1"/>
            </p:cNvSpPr>
            <p:nvPr/>
          </p:nvSpPr>
          <p:spPr bwMode="gray">
            <a:xfrm>
              <a:off x="4349475" y="1965269"/>
              <a:ext cx="4890524" cy="276947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tabLst>
                  <a:tab pos="377825" algn="l"/>
                </a:tabLst>
                <a:defRPr/>
              </a:pPr>
              <a:r>
                <a:rPr lang="en-US" sz="4800" b="1" dirty="0">
                  <a:solidFill>
                    <a:schemeClr val="accent1"/>
                  </a:solidFill>
                  <a:latin typeface="Bebas Neue" panose="020B0506020202020201" pitchFamily="34" charset="0"/>
                </a:rPr>
                <a:t>LETICIA NUNES </a:t>
              </a:r>
              <a:br>
                <a:rPr lang="en-US" sz="4400" b="1" dirty="0">
                  <a:solidFill>
                    <a:srgbClr val="FFFFFF"/>
                  </a:solidFill>
                  <a:latin typeface="Bebas Neue" panose="020B0506020202020201" pitchFamily="34" charset="0"/>
                </a:rPr>
              </a:br>
              <a:r>
                <a:rPr lang="en-US" sz="22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Estatística</a:t>
              </a:r>
              <a:endParaRPr lang="en-US" sz="2200" dirty="0">
                <a:solidFill>
                  <a:srgbClr val="FFFFFF"/>
                </a:solidFill>
                <a:latin typeface="Calibri Light" panose="020F0302020204030204" pitchFamily="34" charset="0"/>
              </a:endParaRPr>
            </a:p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tabLst>
                  <a:tab pos="377825" algn="l"/>
                </a:tabLst>
                <a:defRPr/>
              </a:pPr>
              <a:br>
                <a:rPr lang="en-US" sz="2200" dirty="0">
                  <a:solidFill>
                    <a:srgbClr val="FFFFFF"/>
                  </a:solidFill>
                  <a:latin typeface="Calibri Light" panose="020F0302020204030204" pitchFamily="34" charset="0"/>
                </a:rPr>
              </a:br>
              <a:r>
                <a:rPr lang="en-US" sz="2200" dirty="0">
                  <a:solidFill>
                    <a:srgbClr val="FFFFFF"/>
                  </a:solidFill>
                  <a:latin typeface="+mj-lt"/>
                </a:rPr>
                <a:t>BRAIN BRAND STRATEGY</a:t>
              </a:r>
            </a:p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tabLst>
                  <a:tab pos="377825" algn="l"/>
                </a:tabLst>
                <a:defRPr/>
              </a:pPr>
              <a:r>
                <a:rPr lang="en-US" sz="22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 </a:t>
              </a:r>
            </a:p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tabLst>
                  <a:tab pos="377825" algn="l"/>
                </a:tabLst>
                <a:defRPr/>
              </a:pPr>
              <a:r>
                <a:rPr lang="en-US" sz="2200" dirty="0">
                  <a:solidFill>
                    <a:srgbClr val="FFFFFF"/>
                  </a:solidFill>
                  <a:latin typeface="Calibri Light" panose="020F0302020204030204" pitchFamily="34" charset="0"/>
                </a:rPr>
                <a:t>Tel. (31) 99109-2975</a:t>
              </a:r>
            </a:p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tabLst>
                  <a:tab pos="377825" algn="l"/>
                </a:tabLst>
                <a:defRPr/>
              </a:pPr>
              <a:r>
                <a:rPr lang="en-US" sz="2200" dirty="0" err="1">
                  <a:solidFill>
                    <a:srgbClr val="FFFFFF"/>
                  </a:solidFill>
                  <a:latin typeface="Calibri Light" panose="020F0302020204030204" pitchFamily="34" charset="0"/>
                </a:rPr>
                <a:t>snunesleticia@gmail.com</a:t>
              </a:r>
              <a:endParaRPr lang="en-US" sz="2200" dirty="0">
                <a:solidFill>
                  <a:srgbClr val="FFFFFF"/>
                </a:solidFill>
                <a:latin typeface="Calibri Light" panose="020F0302020204030204" pitchFamily="34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 bwMode="ltGray">
          <a:xfrm>
            <a:off x="516252" y="410830"/>
            <a:ext cx="11133349" cy="1073122"/>
          </a:xfrm>
        </p:spPr>
        <p:txBody>
          <a:bodyPr/>
          <a:lstStyle/>
          <a:p>
            <a:r>
              <a:rPr lang="en-US" dirty="0" err="1">
                <a:latin typeface="Bebas Neue" panose="020B0506020202020201" pitchFamily="34" charset="0"/>
              </a:rPr>
              <a:t>Informações</a:t>
            </a:r>
            <a:r>
              <a:rPr lang="en-US" dirty="0">
                <a:latin typeface="Bebas Neue" panose="020B0506020202020201" pitchFamily="34" charset="0"/>
              </a:rPr>
              <a:t> de </a:t>
            </a:r>
            <a:r>
              <a:rPr lang="en-US" dirty="0" err="1">
                <a:latin typeface="Bebas Neue" panose="020B0506020202020201" pitchFamily="34" charset="0"/>
              </a:rPr>
              <a:t>contato</a:t>
            </a:r>
            <a:endParaRPr lang="en-US" dirty="0">
              <a:latin typeface="Bebas Neue" panose="020B0506020202020201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252" y="1965269"/>
            <a:ext cx="2237368" cy="276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7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2054072" y="1603956"/>
            <a:ext cx="8313482" cy="3516734"/>
            <a:chOff x="2054072" y="1603956"/>
            <a:chExt cx="8313482" cy="3516734"/>
          </a:xfrm>
        </p:grpSpPr>
        <p:grpSp>
          <p:nvGrpSpPr>
            <p:cNvPr id="22" name="Gruppieren 21"/>
            <p:cNvGrpSpPr/>
            <p:nvPr/>
          </p:nvGrpSpPr>
          <p:grpSpPr bwMode="gray">
            <a:xfrm>
              <a:off x="2054072" y="1644653"/>
              <a:ext cx="2795286" cy="3476037"/>
              <a:chOff x="1064265" y="1593328"/>
              <a:chExt cx="2851879" cy="3546412"/>
            </a:xfrm>
          </p:grpSpPr>
          <p:pic>
            <p:nvPicPr>
              <p:cNvPr id="1027" name="Picture 3" descr="\\DISKSTATION\photo\Bibliothek\_iStockphoto\leere Visitenkarten, Schilder, Karten etc\iStock_000003731479Medium Kopie.jpg"/>
              <p:cNvPicPr>
                <a:picLocks noChangeAspect="1" noChangeArrowheads="1"/>
              </p:cNvPicPr>
              <p:nvPr/>
            </p:nvPicPr>
            <p:blipFill>
              <a:blip r:embed="rId2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 rot="21281028">
                <a:off x="1064265" y="1937738"/>
                <a:ext cx="2851879" cy="3202002"/>
              </a:xfrm>
              <a:prstGeom prst="rect">
                <a:avLst/>
              </a:prstGeom>
              <a:noFill/>
              <a:effectLst>
                <a:outerShdw blurRad="101600" dist="38100" dir="5400000" sx="101000" sy="101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" name="Ellipse 6"/>
              <p:cNvSpPr/>
              <p:nvPr/>
            </p:nvSpPr>
            <p:spPr bwMode="gray">
              <a:xfrm>
                <a:off x="1945946" y="1593328"/>
                <a:ext cx="732184" cy="732184"/>
              </a:xfrm>
              <a:prstGeom prst="ellipse">
                <a:avLst/>
              </a:prstGeom>
              <a:solidFill>
                <a:srgbClr val="7F7F7F"/>
              </a:solidFill>
              <a:ln w="38100">
                <a:solidFill>
                  <a:sysClr val="window" lastClr="FFFFFF">
                    <a:lumMod val="75000"/>
                  </a:sysClr>
                </a:solidFill>
                <a:round/>
                <a:headEnd/>
                <a:tailEnd/>
              </a:ln>
              <a:effectLst>
                <a:outerShdw blurRad="139700" dist="38100" dir="5400000" algn="t" rotWithShape="0">
                  <a:prstClr val="black">
                    <a:alpha val="71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 prstMaterial="plastic">
                <a:bevelT w="127000" h="63500"/>
              </a:sp3d>
            </p:spPr>
            <p:txBody>
              <a:bodyPr wrap="none" lIns="180000" tIns="288000"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5400" b="1" dirty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63500" dist="12700" dir="8400000">
                      <a:prstClr val="black"/>
                    </a:innerShdw>
                  </a:effectLst>
                </a:endParaRPr>
              </a:p>
            </p:txBody>
          </p:sp>
          <p:sp>
            <p:nvSpPr>
              <p:cNvPr id="16" name="Textfeld 15"/>
              <p:cNvSpPr txBox="1"/>
              <p:nvPr/>
            </p:nvSpPr>
            <p:spPr bwMode="gray">
              <a:xfrm rot="21301500">
                <a:off x="1487579" y="1834966"/>
                <a:ext cx="1974324" cy="3218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9900" b="1" dirty="0">
                    <a:solidFill>
                      <a:srgbClr val="FFFFFF"/>
                    </a:solidFill>
                  </a:rPr>
                  <a:t>Q</a:t>
                </a:r>
              </a:p>
            </p:txBody>
          </p:sp>
        </p:grpSp>
        <p:grpSp>
          <p:nvGrpSpPr>
            <p:cNvPr id="23" name="Gruppieren 22"/>
            <p:cNvGrpSpPr/>
            <p:nvPr/>
          </p:nvGrpSpPr>
          <p:grpSpPr bwMode="gray">
            <a:xfrm rot="590350">
              <a:off x="7572268" y="1609447"/>
              <a:ext cx="2795286" cy="3476037"/>
              <a:chOff x="1064265" y="1593328"/>
              <a:chExt cx="2851879" cy="3546412"/>
            </a:xfrm>
          </p:grpSpPr>
          <p:pic>
            <p:nvPicPr>
              <p:cNvPr id="24" name="Picture 3" descr="\\DISKSTATION\photo\Bibliothek\_iStockphoto\leere Visitenkarten, Schilder, Karten etc\iStock_000003731479Medium Kopie.jpg"/>
              <p:cNvPicPr>
                <a:picLocks noChangeAspect="1" noChangeArrowheads="1"/>
              </p:cNvPicPr>
              <p:nvPr/>
            </p:nvPicPr>
            <p:blipFill>
              <a:blip r:embed="rId2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 rot="21281028">
                <a:off x="1064265" y="1937738"/>
                <a:ext cx="2851879" cy="3202002"/>
              </a:xfrm>
              <a:prstGeom prst="rect">
                <a:avLst/>
              </a:prstGeom>
              <a:noFill/>
              <a:effectLst>
                <a:outerShdw blurRad="101600" dist="38100" dir="5400000" sx="101000" sy="101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5" name="Ellipse 24"/>
              <p:cNvSpPr/>
              <p:nvPr/>
            </p:nvSpPr>
            <p:spPr bwMode="gray">
              <a:xfrm>
                <a:off x="1945946" y="1593328"/>
                <a:ext cx="732184" cy="732184"/>
              </a:xfrm>
              <a:prstGeom prst="ellipse">
                <a:avLst/>
              </a:prstGeom>
              <a:solidFill>
                <a:srgbClr val="7F7F7F"/>
              </a:solidFill>
              <a:ln w="38100">
                <a:solidFill>
                  <a:sysClr val="window" lastClr="FFFFFF">
                    <a:lumMod val="75000"/>
                  </a:sysClr>
                </a:solidFill>
                <a:round/>
                <a:headEnd/>
                <a:tailEnd/>
              </a:ln>
              <a:effectLst>
                <a:outerShdw blurRad="139700" dist="38100" dir="5400000" algn="t" rotWithShape="0">
                  <a:prstClr val="black">
                    <a:alpha val="71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 prstMaterial="plastic">
                <a:bevelT w="127000" h="63500"/>
              </a:sp3d>
            </p:spPr>
            <p:txBody>
              <a:bodyPr wrap="none" lIns="180000" tIns="288000"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5400" b="1" dirty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63500" dist="12700" dir="8400000">
                      <a:prstClr val="black"/>
                    </a:innerShdw>
                  </a:effectLst>
                </a:endParaRPr>
              </a:p>
            </p:txBody>
          </p:sp>
          <p:sp>
            <p:nvSpPr>
              <p:cNvPr id="26" name="Textfeld 25"/>
              <p:cNvSpPr txBox="1"/>
              <p:nvPr/>
            </p:nvSpPr>
            <p:spPr bwMode="gray">
              <a:xfrm rot="21301500">
                <a:off x="1591430" y="1834967"/>
                <a:ext cx="1766621" cy="3218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9900" b="1" dirty="0">
                    <a:solidFill>
                      <a:srgbClr val="FFFFFF"/>
                    </a:solidFill>
                  </a:rPr>
                  <a:t>A</a:t>
                </a:r>
              </a:p>
            </p:txBody>
          </p:sp>
        </p:grpSp>
        <p:grpSp>
          <p:nvGrpSpPr>
            <p:cNvPr id="28" name="Gruppieren 27"/>
            <p:cNvGrpSpPr/>
            <p:nvPr/>
          </p:nvGrpSpPr>
          <p:grpSpPr bwMode="gray">
            <a:xfrm rot="299679">
              <a:off x="4813365" y="1603956"/>
              <a:ext cx="2795286" cy="3476037"/>
              <a:chOff x="1064265" y="1593328"/>
              <a:chExt cx="2851879" cy="3546412"/>
            </a:xfrm>
          </p:grpSpPr>
          <p:pic>
            <p:nvPicPr>
              <p:cNvPr id="29" name="Picture 3" descr="\\DISKSTATION\photo\Bibliothek\_iStockphoto\leere Visitenkarten, Schilder, Karten etc\iStock_000003731479Medium Kopie.jpg"/>
              <p:cNvPicPr>
                <a:picLocks noChangeAspect="1" noChangeArrowheads="1"/>
              </p:cNvPicPr>
              <p:nvPr/>
            </p:nvPicPr>
            <p:blipFill>
              <a:blip r:embed="rId2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gray">
              <a:xfrm rot="21281028">
                <a:off x="1064265" y="1937738"/>
                <a:ext cx="2851879" cy="3202002"/>
              </a:xfrm>
              <a:prstGeom prst="rect">
                <a:avLst/>
              </a:prstGeom>
              <a:noFill/>
              <a:effectLst>
                <a:outerShdw blurRad="101600" dist="38100" dir="5400000" sx="101000" sy="101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0" name="Ellipse 29"/>
              <p:cNvSpPr/>
              <p:nvPr/>
            </p:nvSpPr>
            <p:spPr bwMode="gray">
              <a:xfrm>
                <a:off x="1945946" y="1593328"/>
                <a:ext cx="732184" cy="732184"/>
              </a:xfrm>
              <a:prstGeom prst="ellipse">
                <a:avLst/>
              </a:prstGeom>
              <a:solidFill>
                <a:srgbClr val="7F7F7F"/>
              </a:solidFill>
              <a:ln w="38100">
                <a:solidFill>
                  <a:sysClr val="window" lastClr="FFFFFF">
                    <a:lumMod val="75000"/>
                  </a:sysClr>
                </a:solidFill>
                <a:round/>
                <a:headEnd/>
                <a:tailEnd/>
              </a:ln>
              <a:effectLst>
                <a:outerShdw blurRad="139700" dist="38100" dir="5400000" algn="t" rotWithShape="0">
                  <a:prstClr val="black">
                    <a:alpha val="71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/>
              </a:scene3d>
              <a:sp3d prstMaterial="plastic">
                <a:bevelT w="127000" h="63500"/>
              </a:sp3d>
            </p:spPr>
            <p:txBody>
              <a:bodyPr wrap="none" lIns="180000" tIns="288000"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5400" b="1" dirty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effectLst>
                    <a:innerShdw blurRad="63500" dist="12700" dir="8400000">
                      <a:prstClr val="black"/>
                    </a:innerShdw>
                  </a:effectLst>
                </a:endParaRPr>
              </a:p>
            </p:txBody>
          </p:sp>
          <p:sp>
            <p:nvSpPr>
              <p:cNvPr id="31" name="Textfeld 30"/>
              <p:cNvSpPr txBox="1"/>
              <p:nvPr/>
            </p:nvSpPr>
            <p:spPr bwMode="gray">
              <a:xfrm rot="21301500">
                <a:off x="1463045" y="1834967"/>
                <a:ext cx="2023387" cy="3218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9900" b="1" dirty="0">
                    <a:solidFill>
                      <a:srgbClr val="FFFFFF"/>
                    </a:solidFill>
                  </a:rPr>
                  <a:t>&amp;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651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/>
          <p:cNvSpPr/>
          <p:nvPr/>
        </p:nvSpPr>
        <p:spPr bwMode="gray">
          <a:xfrm>
            <a:off x="-1" y="2108835"/>
            <a:ext cx="12190413" cy="304419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  <a:gs pos="8000">
                <a:schemeClr val="tx1">
                  <a:alpha val="13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661206" y="1545599"/>
            <a:ext cx="8501182" cy="4112865"/>
            <a:chOff x="2661206" y="1545599"/>
            <a:chExt cx="8501182" cy="4112865"/>
          </a:xfrm>
          <a:scene3d>
            <a:camera prst="orthographicFront"/>
            <a:lightRig rig="threePt" dir="t"/>
          </a:scene3d>
        </p:grpSpPr>
        <p:sp>
          <p:nvSpPr>
            <p:cNvPr id="22" name="Textfeld 21"/>
            <p:cNvSpPr txBox="1"/>
            <p:nvPr/>
          </p:nvSpPr>
          <p:spPr bwMode="gray">
            <a:xfrm>
              <a:off x="2661206" y="1545599"/>
              <a:ext cx="184666" cy="1354217"/>
            </a:xfrm>
            <a:prstGeom prst="rect">
              <a:avLst/>
            </a:prstGeom>
            <a:noFill/>
            <a:sp3d>
              <a:bevelT/>
            </a:sp3d>
          </p:spPr>
          <p:txBody>
            <a:bodyPr wrap="none" tIns="0" bIns="0" rtlCol="0">
              <a:spAutoFit/>
              <a:sp3d extrusionH="57150" prstMaterial="matte">
                <a:bevelT w="57150" h="25400"/>
              </a:sp3d>
            </a:bodyPr>
            <a:lstStyle/>
            <a:p>
              <a:endParaRPr lang="en-US" sz="8800" b="1" dirty="0">
                <a:solidFill>
                  <a:srgbClr val="F2F2F2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Bebas Neue" panose="020B0506020202020201" pitchFamily="34" charset="0"/>
              </a:endParaRPr>
            </a:p>
          </p:txBody>
        </p:sp>
        <p:sp>
          <p:nvSpPr>
            <p:cNvPr id="10" name="Textfeld 9"/>
            <p:cNvSpPr txBox="1"/>
            <p:nvPr/>
          </p:nvSpPr>
          <p:spPr bwMode="gray">
            <a:xfrm>
              <a:off x="5528232" y="2745748"/>
              <a:ext cx="184666" cy="1477328"/>
            </a:xfrm>
            <a:prstGeom prst="rect">
              <a:avLst/>
            </a:prstGeom>
            <a:noFill/>
            <a:sp3d>
              <a:bevelT/>
            </a:sp3d>
          </p:spPr>
          <p:txBody>
            <a:bodyPr wrap="none" tIns="0" bIns="0" rtlCol="0">
              <a:spAutoFit/>
              <a:sp3d extrusionH="57150" prstMaterial="matte">
                <a:bevelT w="57150" h="25400"/>
              </a:sp3d>
            </a:bodyPr>
            <a:lstStyle/>
            <a:p>
              <a:endParaRPr lang="en-US" sz="9600" b="1" dirty="0">
                <a:solidFill>
                  <a:srgbClr val="F2F2F2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Bebas Neue" panose="020B0506020202020201" pitchFamily="34" charset="0"/>
              </a:endParaRPr>
            </a:p>
          </p:txBody>
        </p:sp>
        <p:sp>
          <p:nvSpPr>
            <p:cNvPr id="11" name="Textfeld 10"/>
            <p:cNvSpPr txBox="1"/>
            <p:nvPr/>
          </p:nvSpPr>
          <p:spPr bwMode="gray">
            <a:xfrm>
              <a:off x="2975531" y="3888749"/>
              <a:ext cx="8186857" cy="1769715"/>
            </a:xfrm>
            <a:prstGeom prst="rect">
              <a:avLst/>
            </a:prstGeom>
            <a:noFill/>
            <a:sp3d>
              <a:bevelT/>
            </a:sp3d>
          </p:spPr>
          <p:txBody>
            <a:bodyPr wrap="none" tIns="0" bIns="0" rtlCol="0">
              <a:spAutoFit/>
              <a:sp3d extrusionH="57150" prstMaterial="matte">
                <a:bevelT w="57150" h="25400"/>
              </a:sp3d>
            </a:bodyPr>
            <a:lstStyle/>
            <a:p>
              <a:r>
                <a:rPr lang="en-US" sz="11500" b="1" dirty="0">
                  <a:solidFill>
                    <a:srgbClr val="F2F2F2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  <a:reflection blurRad="6350" stA="60000" endA="900" endPos="58000" dir="5400000" sy="-100000" algn="bl" rotWithShape="0"/>
                  </a:effectLst>
                  <a:latin typeface="Bebas Neue" panose="020B0506020202020201" pitchFamily="34" charset="0"/>
                </a:rPr>
                <a:t>OBRIGADA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19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0"/>
          <p:cNvSpPr>
            <a:spLocks noChangeArrowheads="1"/>
          </p:cNvSpPr>
          <p:nvPr/>
        </p:nvSpPr>
        <p:spPr bwMode="auto">
          <a:xfrm flipH="1">
            <a:off x="8234401" y="0"/>
            <a:ext cx="3956009" cy="6858000"/>
          </a:xfrm>
          <a:prstGeom prst="rect">
            <a:avLst/>
          </a:prstGeom>
          <a:solidFill>
            <a:srgbClr val="144D73"/>
          </a:solidFill>
          <a:ln>
            <a:noFill/>
          </a:ln>
          <a:extLst/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7968218" y="0"/>
            <a:ext cx="395369" cy="6858002"/>
            <a:chOff x="7968218" y="0"/>
            <a:chExt cx="395369" cy="6858002"/>
          </a:xfrm>
          <a:solidFill>
            <a:schemeClr val="accent1"/>
          </a:solidFill>
        </p:grpSpPr>
        <p:sp>
          <p:nvSpPr>
            <p:cNvPr id="16" name="Rechteck 15"/>
            <p:cNvSpPr/>
            <p:nvPr/>
          </p:nvSpPr>
          <p:spPr bwMode="auto">
            <a:xfrm>
              <a:off x="8229597" y="0"/>
              <a:ext cx="133990" cy="6858002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</a:pPr>
              <a:endParaRPr lang="en-US" sz="2800" dirty="0">
                <a:solidFill>
                  <a:srgbClr val="000000"/>
                </a:solidFill>
                <a:latin typeface="Calibri "/>
              </a:endParaRPr>
            </a:p>
          </p:txBody>
        </p:sp>
        <p:sp>
          <p:nvSpPr>
            <p:cNvPr id="51" name="Gleichschenkliges Dreieck 50"/>
            <p:cNvSpPr/>
            <p:nvPr/>
          </p:nvSpPr>
          <p:spPr bwMode="auto">
            <a:xfrm rot="16200000">
              <a:off x="7829535" y="1906518"/>
              <a:ext cx="543550" cy="266184"/>
            </a:xfrm>
            <a:prstGeom prst="triangle">
              <a:avLst/>
            </a:prstGeom>
            <a:grpFill/>
            <a:ln w="12700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Titel 18"/>
          <p:cNvSpPr>
            <a:spLocks noGrp="1"/>
          </p:cNvSpPr>
          <p:nvPr>
            <p:ph type="title"/>
          </p:nvPr>
        </p:nvSpPr>
        <p:spPr bwMode="ltGray"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Bebas Neue" panose="020B0506020202020201" pitchFamily="34" charset="0"/>
              </a:rPr>
              <a:t>DISPONIBILIZAÇÃO DOS DADOS</a:t>
            </a:r>
          </a:p>
        </p:txBody>
      </p:sp>
      <p:sp>
        <p:nvSpPr>
          <p:cNvPr id="13" name="Inhaltsplatzhalter 1"/>
          <p:cNvSpPr>
            <a:spLocks noGrp="1"/>
          </p:cNvSpPr>
          <p:nvPr>
            <p:ph idx="1"/>
          </p:nvPr>
        </p:nvSpPr>
        <p:spPr bwMode="ltGray">
          <a:xfrm>
            <a:off x="536575" y="1557338"/>
            <a:ext cx="7265826" cy="5094676"/>
          </a:xfrm>
        </p:spPr>
        <p:txBody>
          <a:bodyPr lIns="0">
            <a:noAutofit/>
          </a:bodyPr>
          <a:lstStyle/>
          <a:p>
            <a:pPr marL="0" indent="0">
              <a:buNone/>
            </a:pPr>
            <a:r>
              <a:rPr lang="pt-BR" dirty="0">
                <a:solidFill>
                  <a:srgbClr val="FFFFFF"/>
                </a:solidFill>
              </a:rPr>
              <a:t>Agências, institutos e sites querem divulgar esses dados de forma segura, </a:t>
            </a:r>
            <a:r>
              <a:rPr lang="pt-BR" dirty="0" err="1">
                <a:solidFill>
                  <a:srgbClr val="FFFFFF"/>
                </a:solidFill>
              </a:rPr>
              <a:t>protengendo</a:t>
            </a:r>
            <a:r>
              <a:rPr lang="pt-BR" dirty="0">
                <a:solidFill>
                  <a:srgbClr val="FFFFFF"/>
                </a:solidFill>
              </a:rPr>
              <a:t> a confidencialidade, porém pessoas mal intencionadas podem ter acesso ao seus dados de forma fácil e rápida, principalmente com a ajuda da internet!</a:t>
            </a:r>
          </a:p>
          <a:p>
            <a:pPr marL="0" indent="0">
              <a:buNone/>
            </a:pPr>
            <a:endParaRPr lang="pt-BR" dirty="0">
              <a:solidFill>
                <a:srgbClr val="FFFFFF"/>
              </a:solidFill>
            </a:endParaRPr>
          </a:p>
          <a:p>
            <a:pPr marL="0" indent="0">
              <a:buFont typeface="Arial"/>
              <a:buNone/>
            </a:pPr>
            <a:r>
              <a:rPr lang="pt-BR" b="1" dirty="0">
                <a:solidFill>
                  <a:schemeClr val="bg1"/>
                </a:solidFill>
              </a:rPr>
              <a:t>&gt;</a:t>
            </a:r>
            <a:r>
              <a:rPr lang="pt-BR" dirty="0">
                <a:solidFill>
                  <a:schemeClr val="bg1"/>
                </a:solidFill>
              </a:rPr>
              <a:t> É possível identificar alguém apenas por 3 dados na internet: data de nascimento, gênero e CEP (</a:t>
            </a:r>
            <a:r>
              <a:rPr lang="pt-BR" dirty="0" err="1">
                <a:solidFill>
                  <a:schemeClr val="bg1"/>
                </a:solidFill>
              </a:rPr>
              <a:t>carnegie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mellon</a:t>
            </a:r>
            <a:r>
              <a:rPr lang="pt-BR" dirty="0">
                <a:solidFill>
                  <a:schemeClr val="bg1"/>
                </a:solidFill>
              </a:rPr>
              <a:t> 2000).</a:t>
            </a:r>
          </a:p>
          <a:p>
            <a:pPr marL="0" indent="0">
              <a:buFont typeface="Arial"/>
              <a:buNone/>
            </a:pPr>
            <a:r>
              <a:rPr lang="pt-BR" b="1" dirty="0">
                <a:solidFill>
                  <a:schemeClr val="bg1"/>
                </a:solidFill>
              </a:rPr>
              <a:t>&gt;</a:t>
            </a:r>
            <a:r>
              <a:rPr lang="pt-BR" dirty="0">
                <a:solidFill>
                  <a:schemeClr val="bg1"/>
                </a:solidFill>
              </a:rPr>
              <a:t> 87% dos indivíduos de um banco de dados dos EUA que foi divulgado para o público foram </a:t>
            </a:r>
            <a:r>
              <a:rPr lang="pt-BR" dirty="0" err="1">
                <a:solidFill>
                  <a:schemeClr val="bg1"/>
                </a:solidFill>
              </a:rPr>
              <a:t>indentificados</a:t>
            </a:r>
            <a:r>
              <a:rPr lang="pt-BR" dirty="0">
                <a:solidFill>
                  <a:schemeClr val="bg1"/>
                </a:solidFill>
              </a:rPr>
              <a:t> usando o </a:t>
            </a:r>
            <a:r>
              <a:rPr lang="pt-BR" dirty="0" err="1">
                <a:solidFill>
                  <a:schemeClr val="bg1"/>
                </a:solidFill>
              </a:rPr>
              <a:t>zipcode</a:t>
            </a:r>
            <a:r>
              <a:rPr lang="pt-BR" dirty="0">
                <a:solidFill>
                  <a:schemeClr val="bg1"/>
                </a:solidFill>
              </a:rPr>
              <a:t>, data de nascimento e o gênero (Cassa et al, 2006).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</a:rPr>
              <a:t>&gt;</a:t>
            </a:r>
            <a:r>
              <a:rPr lang="pt-BR" dirty="0">
                <a:solidFill>
                  <a:schemeClr val="bg1"/>
                </a:solidFill>
              </a:rPr>
              <a:t> Apenas 4 compras com cartão bastam para identificar qualquer pessoa (MIT 2014).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Inhaltsplatzhalter 1"/>
          <p:cNvSpPr txBox="1">
            <a:spLocks/>
          </p:cNvSpPr>
          <p:nvPr/>
        </p:nvSpPr>
        <p:spPr bwMode="ltGray">
          <a:xfrm>
            <a:off x="8701886" y="529138"/>
            <a:ext cx="2948777" cy="123869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273050" indent="-27305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8038" indent="-27305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1088" indent="-1778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688" indent="-17780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875" indent="-179388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br>
              <a:rPr lang="en-US" sz="2400" dirty="0">
                <a:solidFill>
                  <a:srgbClr val="FFFFFF"/>
                </a:solidFill>
                <a:latin typeface="Calibri "/>
              </a:rPr>
            </a:br>
            <a:r>
              <a:rPr lang="en-US" sz="2800" dirty="0">
                <a:solidFill>
                  <a:srgbClr val="FFFFFF"/>
                </a:solidFill>
                <a:latin typeface="Bebas Neue" panose="020B0506020202020201" pitchFamily="34" charset="0"/>
              </a:rPr>
              <a:t>EXEMPLOS: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0F1EA1D-4604-6942-8BEC-1078991AA092}"/>
              </a:ext>
            </a:extLst>
          </p:cNvPr>
          <p:cNvGrpSpPr/>
          <p:nvPr/>
        </p:nvGrpSpPr>
        <p:grpSpPr>
          <a:xfrm>
            <a:off x="8547001" y="2000250"/>
            <a:ext cx="819031" cy="800100"/>
            <a:chOff x="8547001" y="2000250"/>
            <a:chExt cx="819031" cy="800100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00E92659-BF48-4A4D-A18F-F0B3B0FB7F5A}"/>
                </a:ext>
              </a:extLst>
            </p:cNvPr>
            <p:cNvSpPr/>
            <p:nvPr/>
          </p:nvSpPr>
          <p:spPr>
            <a:xfrm>
              <a:off x="8547001" y="2000250"/>
              <a:ext cx="819031" cy="800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47001" y="2115799"/>
              <a:ext cx="819031" cy="564173"/>
            </a:xfrm>
            <a:prstGeom prst="ellipse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CC5F1F9-1E6B-1245-96B9-A7CE91ED048A}"/>
              </a:ext>
            </a:extLst>
          </p:cNvPr>
          <p:cNvGrpSpPr/>
          <p:nvPr/>
        </p:nvGrpSpPr>
        <p:grpSpPr>
          <a:xfrm>
            <a:off x="8555237" y="3044897"/>
            <a:ext cx="819031" cy="800100"/>
            <a:chOff x="8555237" y="3044897"/>
            <a:chExt cx="819031" cy="80010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2B28FE89-47CD-D347-AF54-AB458F0A2DA0}"/>
                </a:ext>
              </a:extLst>
            </p:cNvPr>
            <p:cNvSpPr/>
            <p:nvPr/>
          </p:nvSpPr>
          <p:spPr>
            <a:xfrm>
              <a:off x="8555237" y="3044897"/>
              <a:ext cx="819031" cy="800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69121" y="3087590"/>
              <a:ext cx="591265" cy="690192"/>
            </a:xfrm>
            <a:prstGeom prst="ellipse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7AD912C-34AD-A04A-8765-4E3148CB6031}"/>
              </a:ext>
            </a:extLst>
          </p:cNvPr>
          <p:cNvGrpSpPr/>
          <p:nvPr/>
        </p:nvGrpSpPr>
        <p:grpSpPr>
          <a:xfrm>
            <a:off x="8555237" y="4075490"/>
            <a:ext cx="819031" cy="800100"/>
            <a:chOff x="8555237" y="4075490"/>
            <a:chExt cx="819031" cy="800100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08F08A4A-0123-7047-BD00-2DD926039471}"/>
                </a:ext>
              </a:extLst>
            </p:cNvPr>
            <p:cNvSpPr/>
            <p:nvPr/>
          </p:nvSpPr>
          <p:spPr>
            <a:xfrm>
              <a:off x="8555237" y="4075490"/>
              <a:ext cx="819031" cy="800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69121" y="4123937"/>
              <a:ext cx="623948" cy="741346"/>
            </a:xfrm>
            <a:prstGeom prst="ellipse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9418272" y="4331609"/>
            <a:ext cx="105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FFFFF"/>
                </a:solidFill>
                <a:latin typeface="Calibri Light"/>
                <a:cs typeface="Calibri Light"/>
              </a:rPr>
              <a:t>Endereço</a:t>
            </a:r>
            <a:endParaRPr lang="en-US" sz="2400" dirty="0">
              <a:solidFill>
                <a:srgbClr val="FFFFFF"/>
              </a:solidFill>
              <a:latin typeface="Calibri Light"/>
              <a:cs typeface="Calibri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418272" y="3121782"/>
            <a:ext cx="1951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FFFFFF"/>
                </a:solidFill>
                <a:latin typeface="Calibri Light"/>
                <a:cs typeface="Calibri Light"/>
              </a:rPr>
              <a:t>Histórico</a:t>
            </a:r>
            <a:r>
              <a:rPr lang="en-US" sz="18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Calibri Light"/>
                <a:cs typeface="Calibri Light"/>
              </a:rPr>
              <a:t>médico</a:t>
            </a:r>
            <a:r>
              <a:rPr lang="en-US" sz="18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</a:p>
          <a:p>
            <a:r>
              <a:rPr lang="en-US" sz="1800" dirty="0">
                <a:solidFill>
                  <a:srgbClr val="FFFFFF"/>
                </a:solidFill>
                <a:latin typeface="Calibri Light"/>
                <a:cs typeface="Calibri Light"/>
              </a:rPr>
              <a:t>de </a:t>
            </a:r>
            <a:r>
              <a:rPr lang="en-US" sz="1800" dirty="0" err="1">
                <a:solidFill>
                  <a:srgbClr val="FFFFFF"/>
                </a:solidFill>
                <a:latin typeface="Calibri Light"/>
                <a:cs typeface="Calibri Light"/>
              </a:rPr>
              <a:t>pacientes</a:t>
            </a:r>
            <a:r>
              <a:rPr lang="en-US" sz="18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418272" y="2248849"/>
            <a:ext cx="234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FFFFFF"/>
                </a:solidFill>
                <a:latin typeface="Calibri Light"/>
                <a:cs typeface="Calibri Light"/>
              </a:rPr>
              <a:t>Número</a:t>
            </a:r>
            <a:r>
              <a:rPr lang="en-US" sz="1800" dirty="0">
                <a:solidFill>
                  <a:srgbClr val="FFFFFF"/>
                </a:solidFill>
                <a:latin typeface="Calibri Light"/>
                <a:cs typeface="Calibri Light"/>
              </a:rPr>
              <a:t> de </a:t>
            </a:r>
            <a:r>
              <a:rPr lang="en-US" sz="1800" dirty="0" err="1">
                <a:solidFill>
                  <a:srgbClr val="FFFFFF"/>
                </a:solidFill>
                <a:latin typeface="Calibri Light"/>
                <a:cs typeface="Calibri Light"/>
              </a:rPr>
              <a:t>documento</a:t>
            </a:r>
            <a:r>
              <a:rPr lang="en-US" sz="18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69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8"/>
          <p:cNvSpPr>
            <a:spLocks noGrp="1"/>
          </p:cNvSpPr>
          <p:nvPr>
            <p:ph type="title"/>
          </p:nvPr>
        </p:nvSpPr>
        <p:spPr bwMode="ltGray"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Bebas Neue" panose="020B0606020202050201" pitchFamily="34" charset="0"/>
              </a:rPr>
              <a:t>DISPONIBILIZAÇÃO DOS DADOS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 bwMode="ltGray">
          <a:xfrm>
            <a:off x="516252" y="1139012"/>
            <a:ext cx="11133137" cy="541474"/>
          </a:xfrm>
        </p:spPr>
        <p:txBody>
          <a:bodyPr vert="horz" lIns="10800" tIns="0" rIns="0" bIns="0" rtlCol="0" anchor="t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 </a:t>
            </a:r>
            <a:r>
              <a:rPr lang="en-US" dirty="0" err="1">
                <a:solidFill>
                  <a:schemeClr val="bg1"/>
                </a:solidFill>
              </a:rPr>
              <a:t>consequências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divulga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esses</a:t>
            </a:r>
            <a:r>
              <a:rPr lang="en-US" dirty="0">
                <a:solidFill>
                  <a:schemeClr val="bg1"/>
                </a:solidFill>
              </a:rPr>
              <a:t> dados </a:t>
            </a:r>
            <a:r>
              <a:rPr lang="en-US" dirty="0" err="1">
                <a:solidFill>
                  <a:schemeClr val="bg1"/>
                </a:solidFill>
              </a:rPr>
              <a:t>são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grandes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 bwMode="ltGray">
          <a:xfrm>
            <a:off x="516252" y="1846784"/>
            <a:ext cx="11133349" cy="4122714"/>
          </a:xfrm>
        </p:spPr>
        <p:txBody>
          <a:bodyPr lIns="0"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FFFFFF"/>
                </a:solidFill>
              </a:rPr>
              <a:t>Perder</a:t>
            </a:r>
            <a:r>
              <a:rPr lang="en-US" sz="2400" b="1" dirty="0">
                <a:solidFill>
                  <a:srgbClr val="FFFFFF"/>
                </a:solidFill>
              </a:rPr>
              <a:t> a </a:t>
            </a:r>
            <a:r>
              <a:rPr lang="en-US" sz="2400" b="1" dirty="0" err="1">
                <a:solidFill>
                  <a:srgbClr val="FFFFFF"/>
                </a:solidFill>
              </a:rPr>
              <a:t>confiança</a:t>
            </a:r>
            <a:r>
              <a:rPr lang="en-US" sz="2400" b="1" dirty="0">
                <a:solidFill>
                  <a:srgbClr val="FFFFFF"/>
                </a:solidFill>
              </a:rPr>
              <a:t> do </a:t>
            </a:r>
            <a:r>
              <a:rPr lang="en-US" sz="2400" b="1" dirty="0" err="1">
                <a:solidFill>
                  <a:srgbClr val="FFFFFF"/>
                </a:solidFill>
              </a:rPr>
              <a:t>entrevistado</a:t>
            </a:r>
            <a:endParaRPr lang="en-US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FFFF"/>
                </a:solidFill>
              </a:rPr>
              <a:t>&gt; </a:t>
            </a:r>
            <a:r>
              <a:rPr lang="en-US" dirty="0" err="1">
                <a:solidFill>
                  <a:srgbClr val="FFFFFF"/>
                </a:solidFill>
              </a:rPr>
              <a:t>Quando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coletamos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os</a:t>
            </a:r>
            <a:r>
              <a:rPr lang="en-US" dirty="0">
                <a:solidFill>
                  <a:srgbClr val="FFFFFF"/>
                </a:solidFill>
              </a:rPr>
              <a:t> dados, </a:t>
            </a:r>
            <a:r>
              <a:rPr lang="en-US" dirty="0" err="1">
                <a:solidFill>
                  <a:srgbClr val="FFFFFF"/>
                </a:solidFill>
              </a:rPr>
              <a:t>afirmamos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para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indivíduos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estudo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que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manteremos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privacidade</a:t>
            </a:r>
            <a:r>
              <a:rPr lang="en-US" dirty="0">
                <a:solidFill>
                  <a:srgbClr val="FFFFFF"/>
                </a:solidFill>
              </a:rPr>
              <a:t> das </a:t>
            </a:r>
            <a:r>
              <a:rPr lang="en-US" dirty="0" err="1">
                <a:solidFill>
                  <a:srgbClr val="FFFFFF"/>
                </a:solidFill>
              </a:rPr>
              <a:t>informações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coletadas</a:t>
            </a:r>
            <a:r>
              <a:rPr lang="en-US" dirty="0">
                <a:solidFill>
                  <a:srgbClr val="FFFFFF"/>
                </a:solidFill>
              </a:rPr>
              <a:t>. </a:t>
            </a:r>
            <a:r>
              <a:rPr lang="en-US" dirty="0" err="1">
                <a:solidFill>
                  <a:srgbClr val="FFFFFF"/>
                </a:solidFill>
              </a:rPr>
              <a:t>Quando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isso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não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é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feito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podemos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assumir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que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perderemos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confiança</a:t>
            </a:r>
            <a:r>
              <a:rPr lang="en-US" dirty="0">
                <a:solidFill>
                  <a:srgbClr val="FFFFFF"/>
                </a:solidFill>
              </a:rPr>
              <a:t> das </a:t>
            </a:r>
            <a:r>
              <a:rPr lang="en-US" dirty="0" err="1">
                <a:solidFill>
                  <a:srgbClr val="FFFFFF"/>
                </a:solidFill>
              </a:rPr>
              <a:t>pessoas</a:t>
            </a:r>
            <a:r>
              <a:rPr lang="en-US" dirty="0">
                <a:solidFill>
                  <a:srgbClr val="FFFFFF"/>
                </a:solidFill>
              </a:rPr>
              <a:t>. Como </a:t>
            </a:r>
            <a:r>
              <a:rPr lang="en-US" dirty="0" err="1">
                <a:solidFill>
                  <a:srgbClr val="FFFFFF"/>
                </a:solidFill>
              </a:rPr>
              <a:t>consequência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próximos</a:t>
            </a:r>
            <a:r>
              <a:rPr lang="en-US" dirty="0">
                <a:solidFill>
                  <a:srgbClr val="FFFFFF"/>
                </a:solidFill>
              </a:rPr>
              <a:t> dados </a:t>
            </a:r>
            <a:r>
              <a:rPr lang="en-US" dirty="0" err="1">
                <a:solidFill>
                  <a:srgbClr val="FFFFFF"/>
                </a:solidFill>
              </a:rPr>
              <a:t>coletados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destes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entrevistados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podem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ser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duvidosos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razão</a:t>
            </a:r>
            <a:r>
              <a:rPr lang="en-US" dirty="0">
                <a:solidFill>
                  <a:srgbClr val="FFFFFF"/>
                </a:solidFill>
              </a:rPr>
              <a:t> do </a:t>
            </a:r>
            <a:r>
              <a:rPr lang="en-US" dirty="0" err="1">
                <a:solidFill>
                  <a:srgbClr val="FFFFFF"/>
                </a:solidFill>
              </a:rPr>
              <a:t>medo</a:t>
            </a:r>
            <a:r>
              <a:rPr lang="en-US" dirty="0">
                <a:solidFill>
                  <a:srgbClr val="FFFFFF"/>
                </a:solidFill>
              </a:rPr>
              <a:t> da </a:t>
            </a:r>
            <a:r>
              <a:rPr lang="en-US" dirty="0" err="1">
                <a:solidFill>
                  <a:srgbClr val="FFFFFF"/>
                </a:solidFill>
              </a:rPr>
              <a:t>divulgação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  <a:p>
            <a:pPr marL="0" indent="0">
              <a:buFont typeface="Arial"/>
              <a:buNone/>
            </a:pPr>
            <a:endParaRPr lang="en-US" b="1" dirty="0">
              <a:solidFill>
                <a:srgbClr val="FFFFFF"/>
              </a:solidFill>
            </a:endParaRPr>
          </a:p>
          <a:p>
            <a:pPr marL="0" indent="0">
              <a:buFont typeface="Arial"/>
              <a:buNone/>
            </a:pPr>
            <a:r>
              <a:rPr lang="en-US" sz="2400" b="1" dirty="0" err="1">
                <a:solidFill>
                  <a:srgbClr val="FFFFFF"/>
                </a:solidFill>
              </a:rPr>
              <a:t>Violar</a:t>
            </a:r>
            <a:r>
              <a:rPr lang="en-US" sz="2400" b="1" dirty="0">
                <a:solidFill>
                  <a:srgbClr val="FFFFFF"/>
                </a:solidFill>
              </a:rPr>
              <a:t> a lei</a:t>
            </a:r>
          </a:p>
          <a:p>
            <a:pPr marL="0" indent="0">
              <a:buFont typeface="Arial"/>
              <a:buNone/>
            </a:pPr>
            <a:r>
              <a:rPr lang="en-US" b="1" dirty="0">
                <a:solidFill>
                  <a:srgbClr val="FFFFFF"/>
                </a:solidFill>
              </a:rPr>
              <a:t>&gt; </a:t>
            </a:r>
            <a:r>
              <a:rPr lang="en-US" dirty="0" err="1">
                <a:solidFill>
                  <a:srgbClr val="FFFFFF"/>
                </a:solidFill>
              </a:rPr>
              <a:t>Existem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algumas</a:t>
            </a:r>
            <a:r>
              <a:rPr lang="en-US" dirty="0">
                <a:solidFill>
                  <a:srgbClr val="FFFFFF"/>
                </a:solidFill>
              </a:rPr>
              <a:t> leis e </a:t>
            </a:r>
            <a:r>
              <a:rPr lang="en-US" dirty="0" err="1">
                <a:solidFill>
                  <a:srgbClr val="FFFFFF"/>
                </a:solidFill>
              </a:rPr>
              <a:t>códigos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ética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que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institutos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pesquisa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pessoas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que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coletam</a:t>
            </a:r>
            <a:r>
              <a:rPr lang="en-US" dirty="0">
                <a:solidFill>
                  <a:srgbClr val="FFFFFF"/>
                </a:solidFill>
              </a:rPr>
              <a:t> dados </a:t>
            </a:r>
            <a:r>
              <a:rPr lang="en-US" dirty="0" err="1">
                <a:solidFill>
                  <a:srgbClr val="FFFFFF"/>
                </a:solidFill>
              </a:rPr>
              <a:t>devem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seguir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quando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mesmo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coleta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divulga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os</a:t>
            </a:r>
            <a:r>
              <a:rPr lang="en-US" dirty="0">
                <a:solidFill>
                  <a:srgbClr val="FFFFFF"/>
                </a:solidFill>
              </a:rPr>
              <a:t> dados e, </a:t>
            </a:r>
            <a:r>
              <a:rPr lang="en-US" dirty="0" err="1">
                <a:solidFill>
                  <a:srgbClr val="FFFFFF"/>
                </a:solidFill>
              </a:rPr>
              <a:t>quando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essa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política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é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violada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eles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podem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enfrentar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processos</a:t>
            </a:r>
            <a:r>
              <a:rPr lang="en-US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350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8"/>
          <p:cNvSpPr>
            <a:spLocks noGrp="1"/>
          </p:cNvSpPr>
          <p:nvPr>
            <p:ph type="title"/>
          </p:nvPr>
        </p:nvSpPr>
        <p:spPr bwMode="ltGray"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Bebas Neue" panose="020B0606020202050201" pitchFamily="34" charset="0"/>
              </a:rPr>
              <a:t>DISPONIBILIZAÇÃO DOS DADOS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 bwMode="ltGray">
          <a:xfrm>
            <a:off x="516252" y="1139012"/>
            <a:ext cx="11133137" cy="541474"/>
          </a:xfrm>
        </p:spPr>
        <p:txBody>
          <a:bodyPr vert="horz" lIns="10800" tIns="0" rIns="0" bIns="0" rtlCol="0" anchor="t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 a nova Lei </a:t>
            </a:r>
            <a:r>
              <a:rPr lang="en-US" dirty="0" err="1">
                <a:solidFill>
                  <a:schemeClr val="bg1"/>
                </a:solidFill>
              </a:rPr>
              <a:t>Geral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Proteção</a:t>
            </a:r>
            <a:r>
              <a:rPr lang="en-US" dirty="0">
                <a:solidFill>
                  <a:schemeClr val="bg1"/>
                </a:solidFill>
              </a:rPr>
              <a:t> de Dados (LGPD) as </a:t>
            </a:r>
            <a:r>
              <a:rPr lang="en-US" dirty="0" err="1">
                <a:solidFill>
                  <a:schemeClr val="bg1"/>
                </a:solidFill>
              </a:rPr>
              <a:t>consequências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não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conformidade</a:t>
            </a:r>
            <a:r>
              <a:rPr lang="en-US" dirty="0">
                <a:solidFill>
                  <a:schemeClr val="bg1"/>
                </a:solidFill>
              </a:rPr>
              <a:t> com </a:t>
            </a:r>
            <a:r>
              <a:rPr lang="en-US" dirty="0" err="1">
                <a:solidFill>
                  <a:schemeClr val="bg1"/>
                </a:solidFill>
              </a:rPr>
              <a:t>ela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são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muitas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6253" y="2021032"/>
            <a:ext cx="11196000" cy="366347"/>
          </a:xfrm>
          <a:prstGeom prst="rect">
            <a:avLst/>
          </a:prstGeom>
          <a:solidFill>
            <a:srgbClr val="7F7F7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  <a:latin typeface="Calibri Light"/>
              <a:cs typeface="Calibri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6253" y="1987890"/>
            <a:ext cx="2795003" cy="349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O </a:t>
            </a:r>
            <a:r>
              <a:rPr lang="en-US" sz="2000" dirty="0" err="1">
                <a:solidFill>
                  <a:srgbClr val="FFFFFF"/>
                </a:solidFill>
                <a:latin typeface="Calibri Light"/>
                <a:cs typeface="Calibri Light"/>
              </a:rPr>
              <a:t>que</a:t>
            </a:r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 Light"/>
                <a:cs typeface="Calibri Light"/>
              </a:rPr>
              <a:t>é</a:t>
            </a:r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?</a:t>
            </a:r>
          </a:p>
          <a:p>
            <a:pPr marL="285750" indent="-285750">
              <a:buFontTx/>
              <a:buChar char="•"/>
            </a:pPr>
            <a:endParaRPr lang="en-US" sz="18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</a:pPr>
            <a:endParaRPr lang="en-US" sz="10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&gt; Lei Nº 13.709/2018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sobre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a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proteção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de dados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pessoais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no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Brasil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.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&gt;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Em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25/05/2018 a GPDR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entrou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em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vigor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na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EU.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&gt; A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sanção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presidencial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da lei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ocorreu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em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14/08/2018, e a lei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passará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a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ser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aplicada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a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partir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de 13/02/2020.</a:t>
            </a:r>
          </a:p>
          <a:p>
            <a:endParaRPr lang="en-US" sz="1800" dirty="0">
              <a:solidFill>
                <a:srgbClr val="FFFFFF"/>
              </a:solidFill>
              <a:latin typeface="Calibri Light"/>
              <a:cs typeface="Calibri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11256" y="1987890"/>
            <a:ext cx="2797906" cy="3468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FFFF"/>
                </a:solidFill>
                <a:latin typeface="Calibri Light"/>
                <a:cs typeface="Calibri Light"/>
              </a:rPr>
              <a:t>Princípios</a:t>
            </a:r>
            <a:endParaRPr lang="en-US" sz="18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 marL="285750" indent="-285750">
              <a:buFontTx/>
              <a:buChar char="•"/>
            </a:pPr>
            <a:endParaRPr lang="en-US" sz="18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50000"/>
              </a:lnSpc>
            </a:pPr>
            <a:endParaRPr lang="en-US" sz="10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&gt;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Transparência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e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responsabilização</a:t>
            </a:r>
            <a:endParaRPr lang="en-US" sz="16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&gt; Regime de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adequação</a:t>
            </a:r>
            <a:endParaRPr lang="en-US" sz="16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&gt; Privacy by design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&gt;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Princípio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da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finalidade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e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necessidade</a:t>
            </a:r>
            <a:endParaRPr lang="en-US" sz="16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&gt;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Livre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acesso</a:t>
            </a:r>
            <a:endParaRPr lang="en-US" sz="16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endParaRPr lang="en-US" sz="1800" dirty="0">
              <a:solidFill>
                <a:srgbClr val="FFFFFF"/>
              </a:solidFill>
              <a:latin typeface="Calibri Light"/>
              <a:cs typeface="Calibri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09162" y="1987890"/>
            <a:ext cx="2735974" cy="3837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FFFF"/>
                </a:solidFill>
                <a:latin typeface="Calibri Light"/>
                <a:cs typeface="Calibri Light"/>
              </a:rPr>
              <a:t>Quem</a:t>
            </a:r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 Light"/>
                <a:cs typeface="Calibri Light"/>
              </a:rPr>
              <a:t>está</a:t>
            </a:r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Calibri Light"/>
                <a:cs typeface="Calibri Light"/>
              </a:rPr>
              <a:t>sujeito</a:t>
            </a:r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?</a:t>
            </a:r>
          </a:p>
          <a:p>
            <a:pPr marL="285750" indent="-285750">
              <a:buFontTx/>
              <a:buChar char="•"/>
            </a:pPr>
            <a:endParaRPr lang="en-US" sz="18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50000"/>
              </a:lnSpc>
            </a:pPr>
            <a:endParaRPr lang="en-US" sz="11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Pessoa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física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ou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jurídica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que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realize a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coleta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ou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tratamento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de dados:</a:t>
            </a: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&gt;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Coletados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no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Brasil</a:t>
            </a:r>
            <a:endParaRPr lang="en-US" sz="16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&gt;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Tratados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no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Brasil</a:t>
            </a:r>
            <a:endParaRPr lang="en-US" sz="16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&gt;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Que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sejam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de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titularidade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de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indivíduos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localizados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no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Brasil</a:t>
            </a:r>
            <a:endParaRPr lang="en-US" sz="16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&gt;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Que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tenham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por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finalidade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a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oferta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de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produtos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ou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serviços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no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Brasil</a:t>
            </a:r>
            <a:endParaRPr lang="en-US" sz="1600" dirty="0">
              <a:solidFill>
                <a:srgbClr val="FFFFFF"/>
              </a:solidFill>
              <a:latin typeface="Calibri Light"/>
              <a:cs typeface="Calibri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05617" y="1987890"/>
            <a:ext cx="280800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FFFF"/>
                </a:solidFill>
                <a:latin typeface="Calibri Light"/>
                <a:cs typeface="Calibri Light"/>
              </a:rPr>
              <a:t>Penalidades</a:t>
            </a:r>
            <a:endParaRPr lang="en-US" sz="18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endParaRPr lang="en-US" sz="18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50000"/>
              </a:lnSpc>
            </a:pPr>
            <a:endParaRPr lang="en-US" sz="10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&gt;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Advertência</a:t>
            </a:r>
            <a:endParaRPr lang="en-US" sz="16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&gt;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Multa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de 2% de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Faturamento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limitada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, no total, a R$ 50.000.000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por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infração</a:t>
            </a:r>
            <a:endParaRPr lang="en-US" sz="16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&gt;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Divulgação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da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infração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após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devidamente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apurada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e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confirmada</a:t>
            </a:r>
            <a:endParaRPr lang="en-US" sz="16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&gt;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Bloqueio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dos dados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pessoais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até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a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regularização</a:t>
            </a:r>
            <a:endParaRPr lang="en-US" sz="16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&gt;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Eliminação</a:t>
            </a:r>
            <a:r>
              <a:rPr lang="en-US" sz="1600" dirty="0">
                <a:solidFill>
                  <a:srgbClr val="FFFFFF"/>
                </a:solidFill>
                <a:latin typeface="Calibri Light"/>
                <a:cs typeface="Calibri Light"/>
              </a:rPr>
              <a:t> dos dados </a:t>
            </a:r>
            <a:r>
              <a:rPr lang="en-US" sz="1600" dirty="0" err="1">
                <a:solidFill>
                  <a:srgbClr val="FFFFFF"/>
                </a:solidFill>
                <a:latin typeface="Calibri Light"/>
                <a:cs typeface="Calibri Light"/>
              </a:rPr>
              <a:t>pessoais</a:t>
            </a:r>
            <a:endParaRPr lang="en-US" sz="160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endParaRPr lang="en-US" sz="1800" dirty="0">
              <a:solidFill>
                <a:srgbClr val="FFFFFF"/>
              </a:solidFill>
              <a:latin typeface="Calibri Light"/>
              <a:cs typeface="Calibri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6254" y="2412281"/>
            <a:ext cx="2808000" cy="368035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  <a:latin typeface="Calibri Light"/>
              <a:cs typeface="Calibri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12708" y="2412281"/>
            <a:ext cx="2808000" cy="368035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  <a:latin typeface="Calibri Light"/>
              <a:cs typeface="Calibri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109162" y="2412281"/>
            <a:ext cx="2808000" cy="368035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  <a:latin typeface="Calibri Light"/>
              <a:cs typeface="Calibri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905617" y="2412281"/>
            <a:ext cx="2808000" cy="368035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332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8"/>
          <p:cNvSpPr>
            <a:spLocks noGrp="1"/>
          </p:cNvSpPr>
          <p:nvPr>
            <p:ph type="title"/>
          </p:nvPr>
        </p:nvSpPr>
        <p:spPr bwMode="ltGray"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Bebas Neue" panose="020B0606020202050201" pitchFamily="34" charset="0"/>
              </a:rPr>
              <a:t>DISPONIBILIZAÇÃO DOS DADOS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 bwMode="ltGray">
          <a:xfrm>
            <a:off x="516252" y="1350664"/>
            <a:ext cx="11133137" cy="541474"/>
          </a:xfrm>
        </p:spPr>
        <p:txBody>
          <a:bodyPr vert="horz" lIns="10800" tIns="0" rIns="0" bIns="0" rtlCol="0" anchor="t" anchorCtr="0">
            <a:no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Os</a:t>
            </a:r>
            <a:r>
              <a:rPr lang="en-US" dirty="0">
                <a:solidFill>
                  <a:schemeClr val="bg1"/>
                </a:solidFill>
              </a:rPr>
              <a:t> 10 </a:t>
            </a:r>
            <a:r>
              <a:rPr lang="en-US" dirty="0" err="1">
                <a:solidFill>
                  <a:schemeClr val="bg1"/>
                </a:solidFill>
              </a:rPr>
              <a:t>princípios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para</a:t>
            </a:r>
            <a:r>
              <a:rPr lang="en-US" dirty="0">
                <a:solidFill>
                  <a:schemeClr val="bg1"/>
                </a:solidFill>
              </a:rPr>
              <a:t> o </a:t>
            </a:r>
            <a:r>
              <a:rPr lang="en-US" dirty="0" err="1">
                <a:solidFill>
                  <a:schemeClr val="bg1"/>
                </a:solidFill>
              </a:rPr>
              <a:t>Tratamento</a:t>
            </a:r>
            <a:r>
              <a:rPr lang="en-US" dirty="0">
                <a:solidFill>
                  <a:schemeClr val="bg1"/>
                </a:solidFill>
              </a:rPr>
              <a:t> de Dados </a:t>
            </a:r>
            <a:r>
              <a:rPr lang="en-US" dirty="0" err="1">
                <a:solidFill>
                  <a:schemeClr val="bg1"/>
                </a:solidFill>
              </a:rPr>
              <a:t>Pessoais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40650" y="2192525"/>
            <a:ext cx="2190212" cy="1347433"/>
            <a:chOff x="635032" y="1746249"/>
            <a:chExt cx="1531085" cy="1347433"/>
          </a:xfrm>
        </p:grpSpPr>
        <p:sp>
          <p:nvSpPr>
            <p:cNvPr id="8" name="TextBox 7"/>
            <p:cNvSpPr txBox="1"/>
            <p:nvPr/>
          </p:nvSpPr>
          <p:spPr>
            <a:xfrm>
              <a:off x="635033" y="1746249"/>
              <a:ext cx="1531084" cy="459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pt-BR" sz="2200" dirty="0">
                  <a:solidFill>
                    <a:srgbClr val="FFFFFF"/>
                  </a:solidFill>
                  <a:latin typeface="Calibri Light"/>
                  <a:cs typeface="Calibri Light"/>
                </a:rPr>
                <a:t>Finalidade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35032" y="2192923"/>
              <a:ext cx="1531084" cy="900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pt-BR" sz="1600" dirty="0">
                  <a:solidFill>
                    <a:srgbClr val="FFFFFF"/>
                  </a:solidFill>
                  <a:latin typeface="Calibri Light"/>
                  <a:cs typeface="Calibri Light"/>
                </a:rPr>
                <a:t>Propósitos legítimos, específicos, explícitos e informados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684837" y="2210708"/>
              <a:ext cx="1481279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2743597" y="2192525"/>
            <a:ext cx="2190212" cy="1076590"/>
            <a:chOff x="635032" y="1746249"/>
            <a:chExt cx="1531085" cy="1076590"/>
          </a:xfrm>
        </p:grpSpPr>
        <p:sp>
          <p:nvSpPr>
            <p:cNvPr id="60" name="TextBox 59"/>
            <p:cNvSpPr txBox="1"/>
            <p:nvPr/>
          </p:nvSpPr>
          <p:spPr>
            <a:xfrm>
              <a:off x="635033" y="1746249"/>
              <a:ext cx="1531084" cy="459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pt-BR" sz="2200" dirty="0">
                  <a:solidFill>
                    <a:srgbClr val="FFFFFF"/>
                  </a:solidFill>
                  <a:latin typeface="Calibri Light"/>
                  <a:cs typeface="Calibri Light"/>
                </a:rPr>
                <a:t>Adequação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35032" y="2192923"/>
              <a:ext cx="1531084" cy="629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pt-BR" sz="1600" dirty="0">
                  <a:solidFill>
                    <a:srgbClr val="FFFFFF"/>
                  </a:solidFill>
                  <a:latin typeface="Calibri Light"/>
                  <a:cs typeface="Calibri Light"/>
                </a:rPr>
                <a:t>Compatível com as necessidades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684837" y="2210708"/>
              <a:ext cx="1481279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5046544" y="2192525"/>
            <a:ext cx="2190212" cy="1347433"/>
            <a:chOff x="635032" y="1746249"/>
            <a:chExt cx="1531085" cy="1347433"/>
          </a:xfrm>
        </p:grpSpPr>
        <p:sp>
          <p:nvSpPr>
            <p:cNvPr id="64" name="TextBox 63"/>
            <p:cNvSpPr txBox="1"/>
            <p:nvPr/>
          </p:nvSpPr>
          <p:spPr>
            <a:xfrm>
              <a:off x="635033" y="1746249"/>
              <a:ext cx="1531084" cy="459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pt-BR" sz="2200" dirty="0">
                  <a:solidFill>
                    <a:srgbClr val="FFFFFF"/>
                  </a:solidFill>
                  <a:latin typeface="Calibri Light"/>
                  <a:cs typeface="Calibri Light"/>
                </a:rPr>
                <a:t>Necessidade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35032" y="2192923"/>
              <a:ext cx="1531084" cy="900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pt-BR" sz="1600" dirty="0">
                  <a:solidFill>
                    <a:srgbClr val="FFFFFF"/>
                  </a:solidFill>
                  <a:latin typeface="Calibri Light"/>
                  <a:cs typeface="Calibri Light"/>
                </a:rPr>
                <a:t>Utilização (apenas) de dados estritamente necessários</a:t>
              </a:r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684837" y="2210708"/>
              <a:ext cx="1481279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7349491" y="2163651"/>
            <a:ext cx="2190212" cy="1347433"/>
            <a:chOff x="635032" y="1746249"/>
            <a:chExt cx="1531085" cy="1347433"/>
          </a:xfrm>
        </p:grpSpPr>
        <p:sp>
          <p:nvSpPr>
            <p:cNvPr id="68" name="TextBox 67"/>
            <p:cNvSpPr txBox="1"/>
            <p:nvPr/>
          </p:nvSpPr>
          <p:spPr>
            <a:xfrm>
              <a:off x="635033" y="1746249"/>
              <a:ext cx="1531084" cy="459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pt-BR" sz="2200" dirty="0">
                  <a:solidFill>
                    <a:srgbClr val="FFFFFF"/>
                  </a:solidFill>
                  <a:latin typeface="Calibri Light"/>
                  <a:cs typeface="Calibri Light"/>
                </a:rPr>
                <a:t>Livre Acesso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35032" y="2192923"/>
              <a:ext cx="1531084" cy="900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pt-BR" sz="1600" dirty="0">
                  <a:solidFill>
                    <a:srgbClr val="FFFFFF"/>
                  </a:solidFill>
                  <a:latin typeface="Calibri Light"/>
                  <a:cs typeface="Calibri Light"/>
                </a:rPr>
                <a:t>Acesso ao tratamento e à integralidade dos dados</a:t>
              </a:r>
            </a:p>
          </p:txBody>
        </p:sp>
        <p:cxnSp>
          <p:nvCxnSpPr>
            <p:cNvPr id="70" name="Straight Connector 69"/>
            <p:cNvCxnSpPr/>
            <p:nvPr/>
          </p:nvCxnSpPr>
          <p:spPr>
            <a:xfrm>
              <a:off x="684837" y="2210708"/>
              <a:ext cx="1481279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9652440" y="2162289"/>
            <a:ext cx="2190212" cy="1076590"/>
            <a:chOff x="635032" y="1746249"/>
            <a:chExt cx="1531085" cy="1076590"/>
          </a:xfrm>
        </p:grpSpPr>
        <p:sp>
          <p:nvSpPr>
            <p:cNvPr id="72" name="TextBox 71"/>
            <p:cNvSpPr txBox="1"/>
            <p:nvPr/>
          </p:nvSpPr>
          <p:spPr>
            <a:xfrm>
              <a:off x="635033" y="1746249"/>
              <a:ext cx="1531084" cy="459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pt-BR" sz="22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Qualid</a:t>
              </a:r>
              <a:r>
                <a:rPr lang="pt-BR" sz="2200" dirty="0">
                  <a:solidFill>
                    <a:srgbClr val="FFFFFF"/>
                  </a:solidFill>
                  <a:latin typeface="Calibri Light"/>
                  <a:cs typeface="Calibri Light"/>
                </a:rPr>
                <a:t>. dos dados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35032" y="2192923"/>
              <a:ext cx="1531084" cy="629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pt-BR" sz="1600" dirty="0">
                  <a:solidFill>
                    <a:srgbClr val="FFFFFF"/>
                  </a:solidFill>
                  <a:latin typeface="Calibri Light"/>
                  <a:cs typeface="Calibri Light"/>
                </a:rPr>
                <a:t>Dados exatos, claros, relevantes e atualizados</a:t>
              </a:r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684837" y="2210708"/>
              <a:ext cx="1481279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440649" y="4310293"/>
            <a:ext cx="2190212" cy="1076590"/>
            <a:chOff x="635032" y="1746249"/>
            <a:chExt cx="1531085" cy="1076590"/>
          </a:xfrm>
        </p:grpSpPr>
        <p:sp>
          <p:nvSpPr>
            <p:cNvPr id="76" name="TextBox 75"/>
            <p:cNvSpPr txBox="1"/>
            <p:nvPr/>
          </p:nvSpPr>
          <p:spPr>
            <a:xfrm>
              <a:off x="635033" y="1746249"/>
              <a:ext cx="1531084" cy="459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pt-BR" sz="2200" dirty="0">
                  <a:solidFill>
                    <a:srgbClr val="FFFFFF"/>
                  </a:solidFill>
                  <a:latin typeface="Calibri Light"/>
                  <a:cs typeface="Calibri Light"/>
                </a:rPr>
                <a:t>Transparência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35032" y="2192923"/>
              <a:ext cx="1531084" cy="629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pt-BR" sz="1600" dirty="0">
                  <a:solidFill>
                    <a:srgbClr val="FFFFFF"/>
                  </a:solidFill>
                  <a:latin typeface="Calibri Light"/>
                  <a:cs typeface="Calibri Light"/>
                </a:rPr>
                <a:t>Informações claras e precisas aos titulares</a:t>
              </a: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684837" y="2210708"/>
              <a:ext cx="1481279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2743596" y="4310293"/>
            <a:ext cx="2190212" cy="1618277"/>
            <a:chOff x="635032" y="1746249"/>
            <a:chExt cx="1531085" cy="1618277"/>
          </a:xfrm>
        </p:grpSpPr>
        <p:sp>
          <p:nvSpPr>
            <p:cNvPr id="80" name="TextBox 79"/>
            <p:cNvSpPr txBox="1"/>
            <p:nvPr/>
          </p:nvSpPr>
          <p:spPr>
            <a:xfrm>
              <a:off x="635033" y="1746249"/>
              <a:ext cx="1531084" cy="459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pt-BR" sz="2200" dirty="0">
                  <a:solidFill>
                    <a:srgbClr val="FFFFFF"/>
                  </a:solidFill>
                  <a:latin typeface="Calibri Light"/>
                  <a:cs typeface="Calibri Light"/>
                </a:rPr>
                <a:t>Segurança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35032" y="2192923"/>
              <a:ext cx="1531084" cy="11716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pt-BR" sz="1600" dirty="0">
                  <a:solidFill>
                    <a:srgbClr val="FFFFFF"/>
                  </a:solidFill>
                  <a:latin typeface="Calibri Light"/>
                  <a:cs typeface="Calibri Light"/>
                </a:rPr>
                <a:t>Medidas técnicas e administrativas aptas a proteger os dados pessoais</a:t>
              </a:r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684837" y="2210708"/>
              <a:ext cx="1481279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5046543" y="4310293"/>
            <a:ext cx="2190212" cy="1347433"/>
            <a:chOff x="635032" y="1746249"/>
            <a:chExt cx="1531085" cy="1347433"/>
          </a:xfrm>
        </p:grpSpPr>
        <p:sp>
          <p:nvSpPr>
            <p:cNvPr id="84" name="TextBox 83"/>
            <p:cNvSpPr txBox="1"/>
            <p:nvPr/>
          </p:nvSpPr>
          <p:spPr>
            <a:xfrm>
              <a:off x="635033" y="1746249"/>
              <a:ext cx="1531084" cy="459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pt-BR" sz="2200" dirty="0">
                  <a:solidFill>
                    <a:srgbClr val="FFFFFF"/>
                  </a:solidFill>
                  <a:latin typeface="Calibri Light"/>
                  <a:cs typeface="Calibri Light"/>
                </a:rPr>
                <a:t>Prevenção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35032" y="2192923"/>
              <a:ext cx="1531084" cy="900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pt-BR" sz="1600" dirty="0">
                  <a:solidFill>
                    <a:srgbClr val="FFFFFF"/>
                  </a:solidFill>
                  <a:latin typeface="Calibri Light"/>
                  <a:cs typeface="Calibri Light"/>
                </a:rPr>
                <a:t>Adoção de medidas para evitar danos aos titulares</a:t>
              </a:r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684837" y="2210708"/>
              <a:ext cx="1481279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7349490" y="4281419"/>
            <a:ext cx="2374195" cy="1347433"/>
            <a:chOff x="635032" y="1746249"/>
            <a:chExt cx="1659700" cy="1347433"/>
          </a:xfrm>
        </p:grpSpPr>
        <p:sp>
          <p:nvSpPr>
            <p:cNvPr id="88" name="TextBox 87"/>
            <p:cNvSpPr txBox="1"/>
            <p:nvPr/>
          </p:nvSpPr>
          <p:spPr>
            <a:xfrm>
              <a:off x="635033" y="1746249"/>
              <a:ext cx="1659699" cy="459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pt-BR" sz="2200" dirty="0">
                  <a:solidFill>
                    <a:srgbClr val="FFFFFF"/>
                  </a:solidFill>
                  <a:latin typeface="Calibri Light"/>
                  <a:cs typeface="Calibri Light"/>
                </a:rPr>
                <a:t>Não Discriminação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35032" y="2192923"/>
              <a:ext cx="1531084" cy="900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pt-BR" sz="1600" dirty="0">
                  <a:solidFill>
                    <a:srgbClr val="FFFFFF"/>
                  </a:solidFill>
                  <a:latin typeface="Calibri Light"/>
                  <a:cs typeface="Calibri Light"/>
                </a:rPr>
                <a:t>Não utilização para fins discriminatórios, ilícitos ou abusivos</a:t>
              </a:r>
            </a:p>
          </p:txBody>
        </p:sp>
        <p:cxnSp>
          <p:nvCxnSpPr>
            <p:cNvPr id="90" name="Straight Connector 89"/>
            <p:cNvCxnSpPr/>
            <p:nvPr/>
          </p:nvCxnSpPr>
          <p:spPr>
            <a:xfrm>
              <a:off x="684837" y="2210708"/>
              <a:ext cx="1481279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9652439" y="4280057"/>
            <a:ext cx="2307395" cy="1347433"/>
            <a:chOff x="635032" y="1746249"/>
            <a:chExt cx="1613003" cy="1347433"/>
          </a:xfrm>
        </p:grpSpPr>
        <p:sp>
          <p:nvSpPr>
            <p:cNvPr id="92" name="TextBox 91"/>
            <p:cNvSpPr txBox="1"/>
            <p:nvPr/>
          </p:nvSpPr>
          <p:spPr>
            <a:xfrm>
              <a:off x="635033" y="1746249"/>
              <a:ext cx="1613002" cy="459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pt-BR" sz="22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Resp</a:t>
              </a:r>
              <a:r>
                <a:rPr lang="pt-BR" sz="2200" dirty="0">
                  <a:solidFill>
                    <a:srgbClr val="FFFFFF"/>
                  </a:solidFill>
                  <a:latin typeface="Calibri Light"/>
                  <a:cs typeface="Calibri Light"/>
                </a:rPr>
                <a:t>/</a:t>
              </a:r>
              <a:r>
                <a:rPr lang="pt-BR" sz="22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Prest</a:t>
              </a:r>
              <a:r>
                <a:rPr lang="pt-BR" sz="2200" dirty="0">
                  <a:solidFill>
                    <a:srgbClr val="FFFFFF"/>
                  </a:solidFill>
                  <a:latin typeface="Calibri Light"/>
                  <a:cs typeface="Calibri Light"/>
                </a:rPr>
                <a:t> Contas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5032" y="2192923"/>
              <a:ext cx="1531084" cy="9007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pt-BR" sz="1600" dirty="0">
                  <a:solidFill>
                    <a:srgbClr val="FFFFFF"/>
                  </a:solidFill>
                  <a:latin typeface="Calibri Light"/>
                  <a:cs typeface="Calibri Light"/>
                </a:rPr>
                <a:t>Propósitos legítimos, específicos, explícitos e informados</a:t>
              </a:r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684837" y="2210708"/>
              <a:ext cx="1481279" cy="0"/>
            </a:xfrm>
            <a:prstGeom prst="line">
              <a:avLst/>
            </a:prstGeom>
            <a:ln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734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el 18"/>
          <p:cNvSpPr>
            <a:spLocks noGrp="1"/>
          </p:cNvSpPr>
          <p:nvPr>
            <p:ph type="title"/>
          </p:nvPr>
        </p:nvSpPr>
        <p:spPr bwMode="ltGray"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Bebas Neue" panose="020B0606020202050201" pitchFamily="34" charset="0"/>
              </a:rPr>
              <a:t>DISPONIBILIZAÇÃO DOS DADOS</a:t>
            </a:r>
          </a:p>
        </p:txBody>
      </p:sp>
      <p:grpSp>
        <p:nvGrpSpPr>
          <p:cNvPr id="11" name="Gruppieren 10"/>
          <p:cNvGrpSpPr/>
          <p:nvPr/>
        </p:nvGrpSpPr>
        <p:grpSpPr>
          <a:xfrm>
            <a:off x="973129" y="1807589"/>
            <a:ext cx="10244155" cy="4266181"/>
            <a:chOff x="1405234" y="1550583"/>
            <a:chExt cx="10244155" cy="4266181"/>
          </a:xfrm>
        </p:grpSpPr>
        <p:grpSp>
          <p:nvGrpSpPr>
            <p:cNvPr id="9" name="Gruppieren 8"/>
            <p:cNvGrpSpPr/>
            <p:nvPr/>
          </p:nvGrpSpPr>
          <p:grpSpPr>
            <a:xfrm>
              <a:off x="1410125" y="1550583"/>
              <a:ext cx="10239264" cy="4266181"/>
              <a:chOff x="1410125" y="1550583"/>
              <a:chExt cx="10239264" cy="4266181"/>
            </a:xfrm>
          </p:grpSpPr>
          <p:sp>
            <p:nvSpPr>
              <p:cNvPr id="52" name="Rechteck 51"/>
              <p:cNvSpPr/>
              <p:nvPr/>
            </p:nvSpPr>
            <p:spPr bwMode="auto">
              <a:xfrm>
                <a:off x="1410125" y="1550583"/>
                <a:ext cx="10239264" cy="734055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txBody>
              <a:bodyPr vert="horz" wrap="none" lIns="360000" tIns="144000" rIns="360000" bIns="14400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400" dirty="0" err="1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Agregação</a:t>
                </a:r>
                <a:endParaRPr lang="en-US" sz="2000" dirty="0">
                  <a:solidFill>
                    <a:srgbClr val="FFFFFF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72" name="Rechteck 71"/>
              <p:cNvSpPr/>
              <p:nvPr/>
            </p:nvSpPr>
            <p:spPr bwMode="auto">
              <a:xfrm>
                <a:off x="1410125" y="2433687"/>
                <a:ext cx="10239264" cy="734055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txBody>
              <a:bodyPr vert="horz" wrap="none" lIns="360000" tIns="144000" rIns="360000" bIns="14400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400" dirty="0" err="1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Supressão</a:t>
                </a:r>
                <a:endParaRPr lang="en-US" sz="2000" dirty="0">
                  <a:solidFill>
                    <a:srgbClr val="FFFFFF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74" name="Rechteck 73"/>
              <p:cNvSpPr/>
              <p:nvPr/>
            </p:nvSpPr>
            <p:spPr bwMode="auto">
              <a:xfrm>
                <a:off x="1410125" y="3312173"/>
                <a:ext cx="10239264" cy="734055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txBody>
              <a:bodyPr vert="horz" wrap="none" lIns="360000" tIns="144000" rIns="360000" bIns="14400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400" dirty="0" err="1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Troca</a:t>
                </a:r>
                <a:r>
                  <a:rPr lang="en-US" sz="2400" dirty="0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 de Dados</a:t>
                </a:r>
              </a:p>
            </p:txBody>
          </p:sp>
          <p:sp>
            <p:nvSpPr>
              <p:cNvPr id="76" name="Rechteck 75"/>
              <p:cNvSpPr/>
              <p:nvPr/>
            </p:nvSpPr>
            <p:spPr bwMode="auto">
              <a:xfrm>
                <a:off x="1410125" y="4190659"/>
                <a:ext cx="10239264" cy="734055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txBody>
              <a:bodyPr vert="horz" wrap="none" lIns="360000" tIns="144000" rIns="360000" bIns="14400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400" dirty="0" err="1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Ruído</a:t>
                </a:r>
                <a:r>
                  <a:rPr lang="en-US" sz="2400" dirty="0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en-US" sz="2400" dirty="0" err="1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Aleatório</a:t>
                </a:r>
                <a:endPara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endParaRPr>
              </a:p>
            </p:txBody>
          </p:sp>
          <p:sp>
            <p:nvSpPr>
              <p:cNvPr id="78" name="Rechteck 77"/>
              <p:cNvSpPr/>
              <p:nvPr/>
            </p:nvSpPr>
            <p:spPr bwMode="auto">
              <a:xfrm>
                <a:off x="1410125" y="5082709"/>
                <a:ext cx="10239264" cy="734055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txBody>
              <a:bodyPr vert="horz" wrap="none" lIns="360000" tIns="144000" rIns="360000" bIns="14400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400" dirty="0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Dados </a:t>
                </a:r>
                <a:r>
                  <a:rPr lang="en-US" sz="2400" dirty="0" err="1">
                    <a:solidFill>
                      <a:srgbClr val="FFFFFF"/>
                    </a:solidFill>
                    <a:latin typeface="Calibri Light" panose="020F0302020204030204" pitchFamily="34" charset="0"/>
                  </a:rPr>
                  <a:t>Sintéticos</a:t>
                </a:r>
                <a:endParaRPr lang="en-US" sz="2400" dirty="0">
                  <a:solidFill>
                    <a:srgbClr val="FFFFFF"/>
                  </a:solidFill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10" name="Gruppieren 9"/>
            <p:cNvGrpSpPr/>
            <p:nvPr/>
          </p:nvGrpSpPr>
          <p:grpSpPr>
            <a:xfrm>
              <a:off x="1405234" y="1550583"/>
              <a:ext cx="134200" cy="4266181"/>
              <a:chOff x="1405234" y="1550583"/>
              <a:chExt cx="134200" cy="4266181"/>
            </a:xfrm>
          </p:grpSpPr>
          <p:sp>
            <p:nvSpPr>
              <p:cNvPr id="16" name="Rechteck 15"/>
              <p:cNvSpPr/>
              <p:nvPr/>
            </p:nvSpPr>
            <p:spPr bwMode="auto">
              <a:xfrm>
                <a:off x="1405234" y="1550583"/>
                <a:ext cx="134200" cy="73592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72000" tIns="72000" rIns="72000" bIns="7200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800" dirty="0">
                  <a:solidFill>
                    <a:srgbClr val="000000"/>
                  </a:solidFill>
                  <a:latin typeface="Calibri "/>
                </a:endParaRPr>
              </a:p>
            </p:txBody>
          </p:sp>
          <p:sp>
            <p:nvSpPr>
              <p:cNvPr id="19" name="Rechteck 18"/>
              <p:cNvSpPr/>
              <p:nvPr/>
            </p:nvSpPr>
            <p:spPr bwMode="auto">
              <a:xfrm>
                <a:off x="1405234" y="2433687"/>
                <a:ext cx="134200" cy="73592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72000" tIns="72000" rIns="72000" bIns="7200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800" dirty="0">
                  <a:solidFill>
                    <a:srgbClr val="000000"/>
                  </a:solidFill>
                  <a:latin typeface="Calibri "/>
                </a:endParaRPr>
              </a:p>
            </p:txBody>
          </p:sp>
          <p:sp>
            <p:nvSpPr>
              <p:cNvPr id="20" name="Rechteck 19"/>
              <p:cNvSpPr/>
              <p:nvPr/>
            </p:nvSpPr>
            <p:spPr bwMode="auto">
              <a:xfrm>
                <a:off x="1405234" y="3312173"/>
                <a:ext cx="134200" cy="7359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72000" tIns="72000" rIns="72000" bIns="7200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800" dirty="0">
                  <a:solidFill>
                    <a:srgbClr val="000000"/>
                  </a:solidFill>
                  <a:latin typeface="Calibri "/>
                </a:endParaRPr>
              </a:p>
            </p:txBody>
          </p:sp>
          <p:sp>
            <p:nvSpPr>
              <p:cNvPr id="22" name="Rechteck 21"/>
              <p:cNvSpPr/>
              <p:nvPr/>
            </p:nvSpPr>
            <p:spPr bwMode="auto">
              <a:xfrm>
                <a:off x="1405234" y="5080844"/>
                <a:ext cx="134200" cy="735920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txBody>
              <a:bodyPr vert="horz" wrap="square" lIns="72000" tIns="72000" rIns="72000" bIns="7200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800" dirty="0">
                  <a:solidFill>
                    <a:srgbClr val="000000"/>
                  </a:solidFill>
                  <a:latin typeface="Calibri "/>
                </a:endParaRPr>
              </a:p>
            </p:txBody>
          </p:sp>
          <p:sp>
            <p:nvSpPr>
              <p:cNvPr id="23" name="Rechteck 22"/>
              <p:cNvSpPr/>
              <p:nvPr/>
            </p:nvSpPr>
            <p:spPr bwMode="auto">
              <a:xfrm>
                <a:off x="1405234" y="4192524"/>
                <a:ext cx="134200" cy="73592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72000" tIns="72000" rIns="72000" bIns="72000" numCol="1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2800" dirty="0">
                  <a:solidFill>
                    <a:srgbClr val="000000"/>
                  </a:solidFill>
                  <a:latin typeface="Calibri "/>
                </a:endParaRPr>
              </a:p>
            </p:txBody>
          </p:sp>
        </p:grpSp>
      </p:grpSp>
      <p:sp>
        <p:nvSpPr>
          <p:cNvPr id="28" name="Textplatzhalter 3"/>
          <p:cNvSpPr>
            <a:spLocks noGrp="1"/>
          </p:cNvSpPr>
          <p:nvPr>
            <p:ph type="body" sz="quarter" idx="13"/>
          </p:nvPr>
        </p:nvSpPr>
        <p:spPr bwMode="ltGray">
          <a:xfrm>
            <a:off x="516252" y="1139012"/>
            <a:ext cx="11133137" cy="541474"/>
          </a:xfrm>
        </p:spPr>
        <p:txBody>
          <a:bodyPr vert="horz" lIns="10800" tIns="0" rIns="0" bIns="0" rtlCol="0" anchor="t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Como </a:t>
            </a:r>
            <a:r>
              <a:rPr lang="en-US" dirty="0" err="1">
                <a:solidFill>
                  <a:schemeClr val="bg1"/>
                </a:solidFill>
              </a:rPr>
              <a:t>divulgar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os</a:t>
            </a:r>
            <a:r>
              <a:rPr lang="en-US" dirty="0">
                <a:solidFill>
                  <a:schemeClr val="bg1"/>
                </a:solidFill>
              </a:rPr>
              <a:t> dados </a:t>
            </a:r>
            <a:r>
              <a:rPr lang="en-US" dirty="0" err="1">
                <a:solidFill>
                  <a:schemeClr val="bg1"/>
                </a:solidFill>
              </a:rPr>
              <a:t>mantendo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privacidade</a:t>
            </a:r>
            <a:r>
              <a:rPr lang="en-US" dirty="0">
                <a:solidFill>
                  <a:schemeClr val="bg1"/>
                </a:solidFill>
              </a:rPr>
              <a:t>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85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el 18"/>
          <p:cNvSpPr>
            <a:spLocks noGrp="1"/>
          </p:cNvSpPr>
          <p:nvPr>
            <p:ph type="title"/>
          </p:nvPr>
        </p:nvSpPr>
        <p:spPr bwMode="ltGray"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Bebas Neue" panose="020B0506020202020201" pitchFamily="34" charset="0"/>
              </a:rPr>
              <a:t>AGREGAÇÃO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40003" y="1562100"/>
            <a:ext cx="11136060" cy="4249568"/>
            <a:chOff x="540003" y="1562100"/>
            <a:chExt cx="11136060" cy="4249568"/>
          </a:xfrm>
          <a:solidFill>
            <a:schemeClr val="bg1"/>
          </a:solidFill>
        </p:grpSpPr>
        <p:sp>
          <p:nvSpPr>
            <p:cNvPr id="28" name="Rechteck 27"/>
            <p:cNvSpPr/>
            <p:nvPr/>
          </p:nvSpPr>
          <p:spPr>
            <a:xfrm>
              <a:off x="540003" y="1562100"/>
              <a:ext cx="11136060" cy="3889569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tIns="252000" rIns="252000" bIns="252000" rtlCol="0" anchor="t" anchorCtr="0"/>
            <a:lstStyle/>
            <a:p>
              <a:pPr>
                <a:spcAft>
                  <a:spcPts val="800"/>
                </a:spcAft>
              </a:pPr>
              <a:endParaRPr lang="en-US" sz="2400" dirty="0">
                <a:solidFill>
                  <a:srgbClr val="FFFFFF"/>
                </a:solidFill>
                <a:latin typeface="Calibri Light"/>
                <a:cs typeface="Calibri Light"/>
              </a:endParaRPr>
            </a:p>
            <a:p>
              <a:pPr>
                <a:spcAft>
                  <a:spcPts val="80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Na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agregação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valores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que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estão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em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unidade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menores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por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exemplo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coordenadas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geográficas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são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agregados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em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uma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unidade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maior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por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exemplo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bairros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ou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ainda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cidades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.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Porém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este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método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dificulta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a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inferência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a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níveis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mais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precisos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.</a:t>
              </a:r>
            </a:p>
            <a:p>
              <a:pPr>
                <a:spcAft>
                  <a:spcPts val="800"/>
                </a:spcAft>
              </a:pPr>
              <a:endParaRPr lang="en-US" sz="2400" dirty="0">
                <a:solidFill>
                  <a:srgbClr val="FFFFFF"/>
                </a:solidFill>
                <a:latin typeface="Calibri Light"/>
                <a:cs typeface="Calibri Light"/>
              </a:endParaRPr>
            </a:p>
            <a:p>
              <a:pPr>
                <a:spcAft>
                  <a:spcPts val="800"/>
                </a:spcAft>
              </a:pP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Exemplo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: Dados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georrefereciados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(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endereço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),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setor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censitário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.</a:t>
              </a:r>
            </a:p>
            <a:p>
              <a:pPr>
                <a:spcAft>
                  <a:spcPts val="800"/>
                </a:spcAft>
              </a:pPr>
              <a:endParaRPr lang="en-US" sz="1600" dirty="0">
                <a:solidFill>
                  <a:srgbClr val="FFFFFF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9" name="Rechteck 8" descr="PresentationLoad.com"/>
            <p:cNvSpPr/>
            <p:nvPr/>
          </p:nvSpPr>
          <p:spPr>
            <a:xfrm>
              <a:off x="540003" y="5451670"/>
              <a:ext cx="11136060" cy="3599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tIns="144000" rIns="252000" bIns="144000" rtlCol="0" anchor="ctr"/>
            <a:lstStyle/>
            <a:p>
              <a:pPr>
                <a:lnSpc>
                  <a:spcPct val="90000"/>
                </a:lnSpc>
              </a:pPr>
              <a:endParaRPr lang="en-US" sz="1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54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el 18"/>
          <p:cNvSpPr>
            <a:spLocks noGrp="1"/>
          </p:cNvSpPr>
          <p:nvPr>
            <p:ph type="title"/>
          </p:nvPr>
        </p:nvSpPr>
        <p:spPr bwMode="ltGray"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Bebas Neue" panose="020B0506020202020201" pitchFamily="34" charset="0"/>
              </a:rPr>
              <a:t>SUPRESSÃO</a:t>
            </a:r>
          </a:p>
        </p:txBody>
      </p:sp>
      <p:grpSp>
        <p:nvGrpSpPr>
          <p:cNvPr id="2" name="Gruppieren 1"/>
          <p:cNvGrpSpPr/>
          <p:nvPr/>
        </p:nvGrpSpPr>
        <p:grpSpPr>
          <a:xfrm>
            <a:off x="540003" y="1562100"/>
            <a:ext cx="11136060" cy="4249568"/>
            <a:chOff x="540003" y="1562100"/>
            <a:chExt cx="11136060" cy="4249568"/>
          </a:xfrm>
          <a:solidFill>
            <a:schemeClr val="bg1"/>
          </a:solidFill>
        </p:grpSpPr>
        <p:sp>
          <p:nvSpPr>
            <p:cNvPr id="28" name="Rechteck 27"/>
            <p:cNvSpPr/>
            <p:nvPr/>
          </p:nvSpPr>
          <p:spPr>
            <a:xfrm>
              <a:off x="540003" y="1562100"/>
              <a:ext cx="11136060" cy="3889569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tIns="252000" rIns="252000" bIns="252000" rtlCol="0" anchor="t" anchorCtr="0"/>
            <a:lstStyle/>
            <a:p>
              <a:pPr>
                <a:spcAft>
                  <a:spcPts val="800"/>
                </a:spcAft>
              </a:pPr>
              <a:endParaRPr lang="en-US" sz="2400" dirty="0">
                <a:solidFill>
                  <a:srgbClr val="FFFFFF"/>
                </a:solidFill>
                <a:latin typeface="Calibri Light"/>
                <a:cs typeface="Calibri Light"/>
              </a:endParaRPr>
            </a:p>
            <a:p>
              <a:pPr>
                <a:spcAft>
                  <a:spcPts val="80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Na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supressão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os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dados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que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possuem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um alto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risco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de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serem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identificados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são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excluídos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do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banco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de dados.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Porém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esse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método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cria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dados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ausentes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que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não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são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aleatórios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, o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que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pode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dificultar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as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análises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.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Além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disso,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mesmo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excluindo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algumas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informações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,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pessoas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má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intencionados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podem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identificar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indivíduos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a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partir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de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outras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Calibri Light"/>
                  <a:cs typeface="Calibri Light"/>
                </a:rPr>
                <a:t>variáveis</a:t>
              </a:r>
              <a:r>
                <a:rPr lang="en-US" sz="2400" dirty="0">
                  <a:solidFill>
                    <a:srgbClr val="FFFFFF"/>
                  </a:solidFill>
                  <a:latin typeface="Calibri Light"/>
                  <a:cs typeface="Calibri Light"/>
                </a:rPr>
                <a:t>. </a:t>
              </a:r>
            </a:p>
            <a:p>
              <a:pPr>
                <a:spcAft>
                  <a:spcPts val="800"/>
                </a:spcAft>
              </a:pPr>
              <a:endParaRPr lang="en-US" sz="1600" dirty="0">
                <a:solidFill>
                  <a:srgbClr val="FFFFFF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9" name="Rechteck 8" descr="PresentationLoad.com"/>
            <p:cNvSpPr/>
            <p:nvPr/>
          </p:nvSpPr>
          <p:spPr>
            <a:xfrm>
              <a:off x="540003" y="5451670"/>
              <a:ext cx="11136060" cy="3599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2000" tIns="144000" rIns="252000" bIns="144000" rtlCol="0" anchor="ctr"/>
            <a:lstStyle/>
            <a:p>
              <a:pPr>
                <a:lnSpc>
                  <a:spcPct val="90000"/>
                </a:lnSpc>
              </a:pPr>
              <a:endParaRPr lang="en-US" sz="1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133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185</TotalTime>
  <Words>1664</Words>
  <Application>Microsoft Macintosh PowerPoint</Application>
  <PresentationFormat>Personalizar</PresentationFormat>
  <Paragraphs>273</Paragraphs>
  <Slides>29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9" baseType="lpstr">
      <vt:lpstr>Calibri</vt:lpstr>
      <vt:lpstr>Baba Neue</vt:lpstr>
      <vt:lpstr>Wingdings</vt:lpstr>
      <vt:lpstr>Arial</vt:lpstr>
      <vt:lpstr>Baba Neue</vt:lpstr>
      <vt:lpstr>Calibri Light</vt:lpstr>
      <vt:lpstr>Symbol</vt:lpstr>
      <vt:lpstr>Bebas Neue</vt:lpstr>
      <vt:lpstr>Calibri </vt:lpstr>
      <vt:lpstr>PRESENTATIONLOAD</vt:lpstr>
      <vt:lpstr>PROTEGENDO A CONFIDENCIALIDADE DOS DADOS</vt:lpstr>
      <vt:lpstr>DISPONIBILIZAÇÃO DOS DADOS</vt:lpstr>
      <vt:lpstr>DISPONIBILIZAÇÃO DOS DADOS</vt:lpstr>
      <vt:lpstr>DISPONIBILIZAÇÃO DOS DADOS</vt:lpstr>
      <vt:lpstr>DISPONIBILIZAÇÃO DOS DADOS</vt:lpstr>
      <vt:lpstr>DISPONIBILIZAÇÃO DOS DADOS</vt:lpstr>
      <vt:lpstr>DISPONIBILIZAÇÃO DOS DADOS</vt:lpstr>
      <vt:lpstr>AGREGAÇÃO</vt:lpstr>
      <vt:lpstr>SUPRESSÃO</vt:lpstr>
      <vt:lpstr>TROCA DE DADOS</vt:lpstr>
      <vt:lpstr>RUÍDO ALEATÓRIO</vt:lpstr>
      <vt:lpstr>DADOS SINTÉTICOS</vt:lpstr>
      <vt:lpstr>OUTRAS TÉCNICAS</vt:lpstr>
      <vt:lpstr>Apresentação do PowerPoint</vt:lpstr>
      <vt:lpstr>BASE DE DADOS</vt:lpstr>
      <vt:lpstr>BASE DE DADOS</vt:lpstr>
      <vt:lpstr>INTENSIDADES ORIGINAIS</vt:lpstr>
      <vt:lpstr>INTENSIDADES ORIGINAIS</vt:lpstr>
      <vt:lpstr>INTENSIDADES ESTIMADAS</vt:lpstr>
      <vt:lpstr>INTENSIDADES ESTIMADAS</vt:lpstr>
      <vt:lpstr>BASE DE DADOS SINTÉTICA</vt:lpstr>
      <vt:lpstr>UTILIDADE</vt:lpstr>
      <vt:lpstr>Apresentação do PowerPoint</vt:lpstr>
      <vt:lpstr>CONCLUSÃO</vt:lpstr>
      <vt:lpstr>CONCLUSÃO</vt:lpstr>
      <vt:lpstr>Apresentação do PowerPoint</vt:lpstr>
      <vt:lpstr>Informações de contato</vt:lpstr>
      <vt:lpstr>Apresentação do PowerPoint</vt:lpstr>
      <vt:lpstr>Apresentação do PowerPoint</vt:lpstr>
    </vt:vector>
  </TitlesOfParts>
  <Company>PresentationLoad GmbH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ESSENTIALS TEXT LAYOUTS</dc:title>
  <dc:creator>PresentationLoad</dc:creator>
  <cp:keywords/>
  <dc:description>www.presentationload.com</dc:description>
  <cp:lastModifiedBy>Flavia Lage</cp:lastModifiedBy>
  <cp:revision>1419</cp:revision>
  <dcterms:created xsi:type="dcterms:W3CDTF">2010-05-21T10:35:54Z</dcterms:created>
  <dcterms:modified xsi:type="dcterms:W3CDTF">2019-05-17T21:07:54Z</dcterms:modified>
  <cp:category/>
</cp:coreProperties>
</file>